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0"/>
  </p:normalViewPr>
  <p:slideViewPr>
    <p:cSldViewPr>
      <p:cViewPr varScale="1">
        <p:scale>
          <a:sx n="110" d="100"/>
          <a:sy n="110" d="100"/>
        </p:scale>
        <p:origin x="-163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73C5238-24CC-43E6-B2A5-09D8808568DB}" type="datetimeFigureOut">
              <a:rPr lang="cs-CZ" smtClean="0"/>
              <a:pPr/>
              <a:t>02.12.2015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BBB376A-FE4E-4245-B5CD-3EBB97488BB9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7200" dirty="0" smtClean="0"/>
              <a:t>Klávesnice</a:t>
            </a:r>
            <a:endParaRPr lang="cs-CZ" sz="7200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1000864.JPG"/>
          <p:cNvPicPr>
            <a:picLocks noChangeAspect="1"/>
          </p:cNvPicPr>
          <p:nvPr/>
        </p:nvPicPr>
        <p:blipFill>
          <a:blip r:embed="rId2" cstate="print"/>
          <a:srcRect l="1963" t="24800" r="1963" b="29000"/>
          <a:stretch>
            <a:fillRect/>
          </a:stretch>
        </p:blipFill>
        <p:spPr>
          <a:xfrm>
            <a:off x="0" y="-243408"/>
            <a:ext cx="9144000" cy="3297836"/>
          </a:xfrm>
          <a:prstGeom prst="rect">
            <a:avLst/>
          </a:prstGeom>
        </p:spPr>
      </p:pic>
      <p:sp>
        <p:nvSpPr>
          <p:cNvPr id="9" name="Obdélník 8"/>
          <p:cNvSpPr/>
          <p:nvPr/>
        </p:nvSpPr>
        <p:spPr>
          <a:xfrm>
            <a:off x="179512" y="692696"/>
            <a:ext cx="5904656" cy="208823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bdélník 10"/>
          <p:cNvSpPr/>
          <p:nvPr/>
        </p:nvSpPr>
        <p:spPr>
          <a:xfrm>
            <a:off x="899592" y="0"/>
            <a:ext cx="5184576" cy="62068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Obdélník 11"/>
          <p:cNvSpPr/>
          <p:nvPr/>
        </p:nvSpPr>
        <p:spPr>
          <a:xfrm>
            <a:off x="7479432" y="620688"/>
            <a:ext cx="1664568" cy="216024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4" name="TextovéPole 13"/>
          <p:cNvSpPr txBox="1"/>
          <p:nvPr/>
        </p:nvSpPr>
        <p:spPr>
          <a:xfrm>
            <a:off x="1403648" y="3140968"/>
            <a:ext cx="2448272" cy="1323439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0000"/>
                </a:solidFill>
                <a:latin typeface="Arial Black" pitchFamily="34" charset="0"/>
              </a:rPr>
              <a:t>Funkční klávesy</a:t>
            </a:r>
            <a:endParaRPr lang="cs-CZ" sz="4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251520" y="5013176"/>
            <a:ext cx="4464496" cy="132343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FFFF00"/>
                </a:solidFill>
                <a:latin typeface="Arial Black" pitchFamily="34" charset="0"/>
              </a:rPr>
              <a:t>Alfanumerická část</a:t>
            </a:r>
            <a:endParaRPr lang="cs-CZ" sz="40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4932040" y="3140968"/>
            <a:ext cx="3600400" cy="1323439"/>
          </a:xfrm>
          <a:prstGeom prst="rect">
            <a:avLst/>
          </a:prstGeom>
          <a:noFill/>
          <a:ln w="76200">
            <a:solidFill>
              <a:srgbClr val="66FF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4000" dirty="0" smtClean="0">
                <a:solidFill>
                  <a:srgbClr val="66FF33"/>
                </a:solidFill>
                <a:latin typeface="Arial Black" pitchFamily="34" charset="0"/>
              </a:rPr>
              <a:t>Kurzorové klávesy</a:t>
            </a:r>
            <a:endParaRPr lang="cs-CZ" sz="4000" b="1" dirty="0">
              <a:solidFill>
                <a:srgbClr val="66FF33"/>
              </a:solidFill>
              <a:latin typeface="Arial Black" pitchFamily="34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5615608" y="5085184"/>
            <a:ext cx="3528392" cy="1323439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4000" b="1" dirty="0" smtClean="0">
                <a:solidFill>
                  <a:srgbClr val="00B0F0"/>
                </a:solidFill>
                <a:latin typeface="Arial Black" pitchFamily="34" charset="0"/>
              </a:rPr>
              <a:t>Numerická část</a:t>
            </a:r>
            <a:endParaRPr lang="cs-CZ" sz="4000" b="1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19" name="Tvar L 18"/>
          <p:cNvSpPr/>
          <p:nvPr/>
        </p:nvSpPr>
        <p:spPr>
          <a:xfrm flipH="1">
            <a:off x="6228184" y="1124744"/>
            <a:ext cx="1152128" cy="1656184"/>
          </a:xfrm>
          <a:prstGeom prst="corner">
            <a:avLst>
              <a:gd name="adj1" fmla="val 50071"/>
              <a:gd name="adj2" fmla="val 72222"/>
            </a:avLst>
          </a:prstGeom>
          <a:noFill/>
          <a:ln w="76200">
            <a:solidFill>
              <a:srgbClr val="66FF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P1000864.JPG"/>
          <p:cNvPicPr>
            <a:picLocks noChangeAspect="1"/>
          </p:cNvPicPr>
          <p:nvPr/>
        </p:nvPicPr>
        <p:blipFill>
          <a:blip r:embed="rId2" cstate="print"/>
          <a:srcRect l="1963" t="24800" r="1963" b="29000"/>
          <a:stretch>
            <a:fillRect/>
          </a:stretch>
        </p:blipFill>
        <p:spPr>
          <a:xfrm>
            <a:off x="0" y="-243408"/>
            <a:ext cx="9144000" cy="3297836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251520" y="188640"/>
            <a:ext cx="432048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1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179512" y="1124744"/>
            <a:ext cx="648072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2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179512" y="1556792"/>
            <a:ext cx="720080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3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251520" y="1916832"/>
            <a:ext cx="864096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4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179512" y="2276872"/>
            <a:ext cx="504056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5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683568" y="2276872"/>
            <a:ext cx="504056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6</a:t>
            </a:r>
          </a:p>
        </p:txBody>
      </p:sp>
      <p:sp>
        <p:nvSpPr>
          <p:cNvPr id="15" name="TextovéPole 14"/>
          <p:cNvSpPr txBox="1"/>
          <p:nvPr/>
        </p:nvSpPr>
        <p:spPr>
          <a:xfrm>
            <a:off x="1187624" y="2276872"/>
            <a:ext cx="504056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7</a:t>
            </a:r>
          </a:p>
        </p:txBody>
      </p:sp>
      <p:sp>
        <p:nvSpPr>
          <p:cNvPr id="16" name="TextovéPole 15"/>
          <p:cNvSpPr txBox="1"/>
          <p:nvPr/>
        </p:nvSpPr>
        <p:spPr>
          <a:xfrm>
            <a:off x="1691680" y="2348880"/>
            <a:ext cx="2376264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8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5508104" y="1052736"/>
            <a:ext cx="504056" cy="923330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endParaRPr lang="cs-CZ" b="1" dirty="0" smtClean="0">
              <a:solidFill>
                <a:srgbClr val="002060"/>
              </a:solidFill>
            </a:endParaRPr>
          </a:p>
          <a:p>
            <a:pPr algn="ctr"/>
            <a:r>
              <a:rPr lang="cs-CZ" b="1" dirty="0" smtClean="0">
                <a:solidFill>
                  <a:srgbClr val="002060"/>
                </a:solidFill>
              </a:rPr>
              <a:t>9</a:t>
            </a:r>
          </a:p>
          <a:p>
            <a:pPr algn="ctr"/>
            <a:endParaRPr lang="cs-CZ" b="1" dirty="0" smtClean="0">
              <a:solidFill>
                <a:srgbClr val="002060"/>
              </a:solidFill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5220072" y="692696"/>
            <a:ext cx="792088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10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6156176" y="764704"/>
            <a:ext cx="432048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11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6084168" y="1124744"/>
            <a:ext cx="504056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12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6084168" y="1556792"/>
            <a:ext cx="504056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13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7452320" y="692696"/>
            <a:ext cx="504056" cy="369332"/>
          </a:xfrm>
          <a:prstGeom prst="rect">
            <a:avLst/>
          </a:prstGeom>
          <a:solidFill>
            <a:srgbClr val="FFFF00">
              <a:alpha val="29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cs-CZ" b="1" dirty="0" smtClean="0">
                <a:solidFill>
                  <a:srgbClr val="002060"/>
                </a:solidFill>
              </a:rPr>
              <a:t>14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0" y="3140968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1, </a:t>
            </a:r>
            <a:r>
              <a:rPr lang="cs-CZ" sz="2400" dirty="0" err="1" smtClean="0">
                <a:solidFill>
                  <a:srgbClr val="FFFF00"/>
                </a:solidFill>
              </a:rPr>
              <a:t>Esc</a:t>
            </a:r>
            <a:r>
              <a:rPr lang="cs-CZ" sz="2400" dirty="0" smtClean="0">
                <a:solidFill>
                  <a:srgbClr val="FFFF00"/>
                </a:solidFill>
              </a:rPr>
              <a:t> – slouží k úniku, rušící klávesa</a:t>
            </a:r>
            <a:endParaRPr lang="cs-CZ" sz="2400" dirty="0">
              <a:solidFill>
                <a:srgbClr val="FFFF00"/>
              </a:solidFill>
            </a:endParaRPr>
          </a:p>
        </p:txBody>
      </p:sp>
      <p:sp>
        <p:nvSpPr>
          <p:cNvPr id="24" name="TextovéPole 23"/>
          <p:cNvSpPr txBox="1"/>
          <p:nvPr/>
        </p:nvSpPr>
        <p:spPr>
          <a:xfrm>
            <a:off x="0" y="3573016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2, </a:t>
            </a:r>
            <a:r>
              <a:rPr lang="cs-CZ" sz="2400" dirty="0" smtClean="0">
                <a:solidFill>
                  <a:srgbClr val="FFFF66"/>
                </a:solidFill>
              </a:rPr>
              <a:t>Tabulátor – odrážky a formuláře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25" name="TextovéPole 24"/>
          <p:cNvSpPr txBox="1"/>
          <p:nvPr/>
        </p:nvSpPr>
        <p:spPr>
          <a:xfrm>
            <a:off x="0" y="4005064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3, </a:t>
            </a:r>
            <a:r>
              <a:rPr lang="cs-CZ" sz="2400" dirty="0" smtClean="0">
                <a:solidFill>
                  <a:srgbClr val="FFFF66"/>
                </a:solidFill>
              </a:rPr>
              <a:t>Caps </a:t>
            </a:r>
            <a:r>
              <a:rPr lang="cs-CZ" sz="2400" dirty="0" err="1" smtClean="0">
                <a:solidFill>
                  <a:srgbClr val="FFFF66"/>
                </a:solidFill>
              </a:rPr>
              <a:t>Lock</a:t>
            </a:r>
            <a:r>
              <a:rPr lang="cs-CZ" sz="2400" dirty="0" smtClean="0">
                <a:solidFill>
                  <a:srgbClr val="FFFF66"/>
                </a:solidFill>
              </a:rPr>
              <a:t> – trvale velká písmena</a:t>
            </a:r>
            <a:r>
              <a:rPr lang="cs-CZ" sz="2400" dirty="0" smtClean="0"/>
              <a:t> 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26" name="TextovéPole 25"/>
          <p:cNvSpPr txBox="1"/>
          <p:nvPr/>
        </p:nvSpPr>
        <p:spPr>
          <a:xfrm>
            <a:off x="0" y="4365104"/>
            <a:ext cx="6012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4, </a:t>
            </a:r>
            <a:r>
              <a:rPr lang="cs-CZ" sz="2400" dirty="0" smtClean="0">
                <a:solidFill>
                  <a:srgbClr val="FFFF66"/>
                </a:solidFill>
              </a:rPr>
              <a:t>Shift – přepíná význam ostatních kláves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27" name="TextovéPole 26"/>
          <p:cNvSpPr txBox="1"/>
          <p:nvPr/>
        </p:nvSpPr>
        <p:spPr>
          <a:xfrm>
            <a:off x="0" y="4797152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5, </a:t>
            </a:r>
            <a:r>
              <a:rPr lang="cs-CZ" sz="2400" dirty="0" smtClean="0">
                <a:solidFill>
                  <a:srgbClr val="FFFF66"/>
                </a:solidFill>
              </a:rPr>
              <a:t>Ctrl – klávesové zkratky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28" name="TextovéPole 27"/>
          <p:cNvSpPr txBox="1"/>
          <p:nvPr/>
        </p:nvSpPr>
        <p:spPr>
          <a:xfrm>
            <a:off x="0" y="5157192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6, </a:t>
            </a:r>
            <a:r>
              <a:rPr lang="cs-CZ" sz="2400" dirty="0" smtClean="0">
                <a:solidFill>
                  <a:srgbClr val="FFFF66"/>
                </a:solidFill>
              </a:rPr>
              <a:t>Windows – spouští nabídku start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29" name="TextovéPole 28"/>
          <p:cNvSpPr txBox="1"/>
          <p:nvPr/>
        </p:nvSpPr>
        <p:spPr>
          <a:xfrm>
            <a:off x="0" y="5589240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7, </a:t>
            </a:r>
            <a:r>
              <a:rPr lang="cs-CZ" sz="2400" dirty="0" smtClean="0">
                <a:solidFill>
                  <a:srgbClr val="FFFF66"/>
                </a:solidFill>
              </a:rPr>
              <a:t>Alt – používá se v kombinacích</a:t>
            </a:r>
            <a:r>
              <a:rPr lang="cs-CZ" sz="2400" dirty="0" smtClean="0"/>
              <a:t> 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30" name="TextovéPole 29"/>
          <p:cNvSpPr txBox="1"/>
          <p:nvPr/>
        </p:nvSpPr>
        <p:spPr>
          <a:xfrm>
            <a:off x="0" y="5949280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8, </a:t>
            </a:r>
            <a:r>
              <a:rPr lang="cs-CZ" sz="2400" dirty="0" smtClean="0">
                <a:solidFill>
                  <a:srgbClr val="FFFF66"/>
                </a:solidFill>
              </a:rPr>
              <a:t>Mezerník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31" name="TextovéPole 30"/>
          <p:cNvSpPr txBox="1"/>
          <p:nvPr/>
        </p:nvSpPr>
        <p:spPr>
          <a:xfrm>
            <a:off x="4067944" y="3140968"/>
            <a:ext cx="3923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9, </a:t>
            </a:r>
            <a:r>
              <a:rPr lang="cs-CZ" sz="2400" dirty="0" smtClean="0">
                <a:solidFill>
                  <a:srgbClr val="FFFF66"/>
                </a:solidFill>
              </a:rPr>
              <a:t>Enter – potvrzování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32" name="TextovéPole 31"/>
          <p:cNvSpPr txBox="1"/>
          <p:nvPr/>
        </p:nvSpPr>
        <p:spPr>
          <a:xfrm>
            <a:off x="3923928" y="3645024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10, </a:t>
            </a:r>
            <a:r>
              <a:rPr lang="cs-CZ" sz="2400" dirty="0" err="1" smtClean="0">
                <a:solidFill>
                  <a:srgbClr val="FFFF66"/>
                </a:solidFill>
              </a:rPr>
              <a:t>Backspace</a:t>
            </a:r>
            <a:r>
              <a:rPr lang="cs-CZ" sz="2400" dirty="0" smtClean="0">
                <a:solidFill>
                  <a:srgbClr val="FFFF66"/>
                </a:solidFill>
              </a:rPr>
              <a:t> – mazání dozadu</a:t>
            </a:r>
            <a:endParaRPr lang="cs-CZ" sz="2400" b="1" dirty="0">
              <a:solidFill>
                <a:srgbClr val="FFFF00"/>
              </a:solidFill>
            </a:endParaRPr>
          </a:p>
        </p:txBody>
      </p:sp>
      <p:sp>
        <p:nvSpPr>
          <p:cNvPr id="33" name="TextovéPole 32"/>
          <p:cNvSpPr txBox="1"/>
          <p:nvPr/>
        </p:nvSpPr>
        <p:spPr>
          <a:xfrm>
            <a:off x="3275856" y="4221088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11, </a:t>
            </a:r>
            <a:r>
              <a:rPr lang="cs-CZ" sz="2400" dirty="0" err="1" smtClean="0">
                <a:solidFill>
                  <a:srgbClr val="FFFF66"/>
                </a:solidFill>
              </a:rPr>
              <a:t>Print</a:t>
            </a:r>
            <a:r>
              <a:rPr lang="cs-CZ" sz="2400" dirty="0" smtClean="0">
                <a:solidFill>
                  <a:srgbClr val="FFFF66"/>
                </a:solidFill>
              </a:rPr>
              <a:t> </a:t>
            </a:r>
            <a:r>
              <a:rPr lang="cs-CZ" sz="2400" dirty="0" err="1" smtClean="0">
                <a:solidFill>
                  <a:srgbClr val="FFFF66"/>
                </a:solidFill>
              </a:rPr>
              <a:t>Screen</a:t>
            </a:r>
            <a:r>
              <a:rPr lang="cs-CZ" sz="2400" dirty="0" smtClean="0">
                <a:solidFill>
                  <a:srgbClr val="FFFF66"/>
                </a:solidFill>
              </a:rPr>
              <a:t> – snímání obrazovky</a:t>
            </a:r>
            <a:r>
              <a:rPr lang="cs-CZ" sz="2400" dirty="0" smtClean="0"/>
              <a:t> </a:t>
            </a:r>
            <a:endParaRPr lang="cs-CZ" sz="2400" dirty="0"/>
          </a:p>
        </p:txBody>
      </p:sp>
      <p:sp>
        <p:nvSpPr>
          <p:cNvPr id="34" name="TextovéPole 33"/>
          <p:cNvSpPr txBox="1"/>
          <p:nvPr/>
        </p:nvSpPr>
        <p:spPr>
          <a:xfrm>
            <a:off x="3635896" y="4797152"/>
            <a:ext cx="428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12, </a:t>
            </a:r>
            <a:r>
              <a:rPr lang="cs-CZ" sz="2400" dirty="0" smtClean="0">
                <a:solidFill>
                  <a:srgbClr val="FFFF66"/>
                </a:solidFill>
              </a:rPr>
              <a:t>Insert – přepisování textu</a:t>
            </a:r>
            <a:endParaRPr lang="cs-CZ" sz="2400" dirty="0"/>
          </a:p>
        </p:txBody>
      </p:sp>
      <p:sp>
        <p:nvSpPr>
          <p:cNvPr id="35" name="TextovéPole 34"/>
          <p:cNvSpPr txBox="1"/>
          <p:nvPr/>
        </p:nvSpPr>
        <p:spPr>
          <a:xfrm>
            <a:off x="2915816" y="5445224"/>
            <a:ext cx="5868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13, </a:t>
            </a:r>
            <a:r>
              <a:rPr lang="cs-CZ" sz="2400" dirty="0" err="1" smtClean="0">
                <a:solidFill>
                  <a:srgbClr val="FFFF66"/>
                </a:solidFill>
              </a:rPr>
              <a:t>Delete</a:t>
            </a:r>
            <a:r>
              <a:rPr lang="cs-CZ" sz="2400" dirty="0" smtClean="0">
                <a:solidFill>
                  <a:srgbClr val="FFFF66"/>
                </a:solidFill>
              </a:rPr>
              <a:t> – odstranění, mazání dopředu</a:t>
            </a:r>
            <a:endParaRPr lang="cs-CZ" sz="2400" dirty="0"/>
          </a:p>
        </p:txBody>
      </p:sp>
      <p:sp>
        <p:nvSpPr>
          <p:cNvPr id="36" name="TextovéPole 35"/>
          <p:cNvSpPr txBox="1"/>
          <p:nvPr/>
        </p:nvSpPr>
        <p:spPr>
          <a:xfrm>
            <a:off x="2051720" y="6021288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FFC000"/>
                </a:solidFill>
              </a:rPr>
              <a:t>14, </a:t>
            </a:r>
            <a:r>
              <a:rPr lang="cs-CZ" sz="2400" dirty="0" err="1" smtClean="0">
                <a:solidFill>
                  <a:srgbClr val="FFFF66"/>
                </a:solidFill>
              </a:rPr>
              <a:t>Num</a:t>
            </a:r>
            <a:r>
              <a:rPr lang="cs-CZ" sz="2400" dirty="0" smtClean="0">
                <a:solidFill>
                  <a:srgbClr val="FFFF66"/>
                </a:solidFill>
              </a:rPr>
              <a:t> </a:t>
            </a:r>
            <a:r>
              <a:rPr lang="cs-CZ" sz="2400" dirty="0" err="1" smtClean="0">
                <a:solidFill>
                  <a:srgbClr val="FFFF66"/>
                </a:solidFill>
              </a:rPr>
              <a:t>Lock</a:t>
            </a:r>
            <a:r>
              <a:rPr lang="cs-CZ" sz="2400" dirty="0" smtClean="0">
                <a:solidFill>
                  <a:srgbClr val="FFFF66"/>
                </a:solidFill>
              </a:rPr>
              <a:t> – zapíná numerickou klávesnici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5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16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34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35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6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3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54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5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500" autoRev="1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6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6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6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76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77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78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500" autoRev="1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8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8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8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5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99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100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01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2" dur="500" autoRev="1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0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0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21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122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23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500" autoRev="1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3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3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500"/>
                            </p:stCondLst>
                            <p:childTnLst>
                              <p:par>
                                <p:cTn id="142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43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144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45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autoRev="1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5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500"/>
                            </p:stCondLst>
                            <p:childTnLst>
                              <p:par>
                                <p:cTn id="164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65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166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67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8" dur="500" autoRev="1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7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500"/>
                            </p:stCondLst>
                            <p:childTnLst>
                              <p:par>
                                <p:cTn id="183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184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185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86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" dur="500" autoRev="1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8" fill="hold">
                      <p:stCondLst>
                        <p:cond delay="indefinite"/>
                      </p:stCondLst>
                      <p:childTnLst>
                        <p:par>
                          <p:cTn id="189" fill="hold">
                            <p:stCondLst>
                              <p:cond delay="0"/>
                            </p:stCondLst>
                            <p:childTnLst>
                              <p:par>
                                <p:cTn id="19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9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00"/>
                            </p:stCondLst>
                            <p:childTnLst>
                              <p:par>
                                <p:cTn id="205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06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207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8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9" dur="500" autoRev="1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8" fill="hold">
                      <p:stCondLst>
                        <p:cond delay="indefinite"/>
                      </p:stCondLst>
                      <p:childTnLst>
                        <p:par>
                          <p:cTn id="219" fill="hold">
                            <p:stCondLst>
                              <p:cond delay="0"/>
                            </p:stCondLst>
                            <p:childTnLst>
                              <p:par>
                                <p:cTn id="2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3" fill="hold">
                            <p:stCondLst>
                              <p:cond delay="500"/>
                            </p:stCondLst>
                            <p:childTnLst>
                              <p:par>
                                <p:cTn id="224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25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226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7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8" dur="500" autoRev="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3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3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500"/>
                            </p:stCondLst>
                            <p:childTnLst>
                              <p:par>
                                <p:cTn id="246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47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248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49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0" dur="500" autoRev="1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5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5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5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2" fill="hold">
                      <p:stCondLst>
                        <p:cond delay="indefinite"/>
                      </p:stCondLst>
                      <p:childTnLst>
                        <p:par>
                          <p:cTn id="263" fill="hold">
                            <p:stCondLst>
                              <p:cond delay="0"/>
                            </p:stCondLst>
                            <p:childTnLst>
                              <p:par>
                                <p:cTn id="26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500"/>
                            </p:stCondLst>
                            <p:childTnLst>
                              <p:par>
                                <p:cTn id="268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69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270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1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2" dur="500" autoRev="1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3" fill="hold">
                      <p:stCondLst>
                        <p:cond delay="indefinite"/>
                      </p:stCondLst>
                      <p:childTnLst>
                        <p:par>
                          <p:cTn id="274" fill="hold">
                            <p:stCondLst>
                              <p:cond delay="0"/>
                            </p:stCondLst>
                            <p:childTnLst>
                              <p:par>
                                <p:cTn id="27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7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7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8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9" fill="hold">
                            <p:stCondLst>
                              <p:cond delay="500"/>
                            </p:stCondLst>
                            <p:childTnLst>
                              <p:par>
                                <p:cTn id="290" presetID="27" presetClass="emph" presetSubtype="0" repeatCount="indefinite" fill="hold" grpId="1" nodeType="afterEffect">
                                  <p:stCondLst>
                                    <p:cond delay="20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291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>
                                      <p:cBhvr>
                                        <p:cTn id="292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3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4" dur="500" autoRev="1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5" fill="hold">
                      <p:stCondLst>
                        <p:cond delay="indefinite"/>
                      </p:stCondLst>
                      <p:childTnLst>
                        <p:par>
                          <p:cTn id="296" fill="hold">
                            <p:stCondLst>
                              <p:cond delay="0"/>
                            </p:stCondLst>
                            <p:childTnLst>
                              <p:par>
                                <p:cTn id="297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/>
      <p:bldP spid="23" grpId="1"/>
      <p:bldP spid="24" grpId="0"/>
      <p:bldP spid="24" grpId="1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29" grpId="1"/>
      <p:bldP spid="30" grpId="0"/>
      <p:bldP spid="30" grpId="1"/>
      <p:bldP spid="31" grpId="0"/>
      <p:bldP spid="31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Skupina 11"/>
          <p:cNvGrpSpPr/>
          <p:nvPr/>
        </p:nvGrpSpPr>
        <p:grpSpPr>
          <a:xfrm>
            <a:off x="4644008" y="2060848"/>
            <a:ext cx="3960440" cy="3672408"/>
            <a:chOff x="4932040" y="2132856"/>
            <a:chExt cx="3960440" cy="3672408"/>
          </a:xfrm>
        </p:grpSpPr>
        <p:sp>
          <p:nvSpPr>
            <p:cNvPr id="6" name="Zaoblený obdélník 5"/>
            <p:cNvSpPr/>
            <p:nvPr/>
          </p:nvSpPr>
          <p:spPr>
            <a:xfrm>
              <a:off x="4932040" y="2132856"/>
              <a:ext cx="3960440" cy="3672408"/>
            </a:xfrm>
            <a:prstGeom prst="roundRect">
              <a:avLst/>
            </a:prstGeom>
            <a:solidFill>
              <a:schemeClr val="tx1">
                <a:lumMod val="85000"/>
              </a:schemeClr>
            </a:solidFill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7" name="TextovéPole 6"/>
            <p:cNvSpPr txBox="1"/>
            <p:nvPr/>
          </p:nvSpPr>
          <p:spPr>
            <a:xfrm>
              <a:off x="5508104" y="2348880"/>
              <a:ext cx="1008112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800" b="1" dirty="0" smtClean="0">
                  <a:solidFill>
                    <a:srgbClr val="00B0F0"/>
                  </a:solidFill>
                </a:rPr>
                <a:t>*</a:t>
              </a:r>
              <a:endParaRPr lang="cs-CZ" sz="13800" b="1" dirty="0">
                <a:solidFill>
                  <a:srgbClr val="00B0F0"/>
                </a:solidFill>
              </a:endParaRPr>
            </a:p>
          </p:txBody>
        </p:sp>
        <p:sp>
          <p:nvSpPr>
            <p:cNvPr id="8" name="TextovéPole 7"/>
            <p:cNvSpPr txBox="1"/>
            <p:nvPr/>
          </p:nvSpPr>
          <p:spPr>
            <a:xfrm>
              <a:off x="7380312" y="2492896"/>
              <a:ext cx="6480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00" b="1" dirty="0" smtClean="0">
                  <a:solidFill>
                    <a:srgbClr val="002060"/>
                  </a:solidFill>
                </a:rPr>
                <a:t>8</a:t>
              </a:r>
              <a:endParaRPr lang="cs-CZ" sz="8800" b="1" dirty="0">
                <a:solidFill>
                  <a:srgbClr val="002060"/>
                </a:solidFill>
              </a:endParaRPr>
            </a:p>
          </p:txBody>
        </p:sp>
        <p:sp>
          <p:nvSpPr>
            <p:cNvPr id="9" name="TextovéPole 8"/>
            <p:cNvSpPr txBox="1"/>
            <p:nvPr/>
          </p:nvSpPr>
          <p:spPr>
            <a:xfrm>
              <a:off x="5508104" y="4077072"/>
              <a:ext cx="6480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800" b="1" dirty="0" smtClean="0">
                  <a:solidFill>
                    <a:srgbClr val="00B0F0"/>
                  </a:solidFill>
                </a:rPr>
                <a:t>8</a:t>
              </a:r>
              <a:endParaRPr lang="cs-CZ" sz="8800" b="1" dirty="0">
                <a:solidFill>
                  <a:srgbClr val="00B0F0"/>
                </a:solidFill>
              </a:endParaRPr>
            </a:p>
          </p:txBody>
        </p:sp>
        <p:sp>
          <p:nvSpPr>
            <p:cNvPr id="11" name="TextovéPole 10"/>
            <p:cNvSpPr txBox="1"/>
            <p:nvPr/>
          </p:nvSpPr>
          <p:spPr>
            <a:xfrm>
              <a:off x="7380312" y="4005064"/>
              <a:ext cx="648072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8800" b="1" dirty="0" smtClean="0">
                  <a:solidFill>
                    <a:srgbClr val="002060"/>
                  </a:solidFill>
                </a:rPr>
                <a:t>á</a:t>
              </a:r>
              <a:endParaRPr lang="cs-CZ" sz="8800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13" name="TextovéPole 12"/>
          <p:cNvSpPr txBox="1"/>
          <p:nvPr/>
        </p:nvSpPr>
        <p:spPr>
          <a:xfrm>
            <a:off x="4860032" y="404664"/>
            <a:ext cx="1512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 smtClean="0">
                <a:solidFill>
                  <a:srgbClr val="FF0000"/>
                </a:solidFill>
              </a:rPr>
              <a:t>EN</a:t>
            </a:r>
            <a:endParaRPr lang="cs-CZ" sz="6600" b="1" dirty="0">
              <a:solidFill>
                <a:srgbClr val="FF0000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6732240" y="476672"/>
            <a:ext cx="15121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 smtClean="0">
                <a:solidFill>
                  <a:srgbClr val="FFFF00"/>
                </a:solidFill>
              </a:rPr>
              <a:t>CZ</a:t>
            </a:r>
            <a:endParaRPr lang="cs-CZ" sz="6600" b="1" dirty="0">
              <a:solidFill>
                <a:srgbClr val="FFFF00"/>
              </a:solidFill>
            </a:endParaRPr>
          </a:p>
        </p:txBody>
      </p:sp>
      <p:sp>
        <p:nvSpPr>
          <p:cNvPr id="17" name="Zaoblený obdélník 16"/>
          <p:cNvSpPr/>
          <p:nvPr/>
        </p:nvSpPr>
        <p:spPr>
          <a:xfrm>
            <a:off x="5004048" y="1556792"/>
            <a:ext cx="1152128" cy="4032448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8" name="Zaoblený obdélník 17"/>
          <p:cNvSpPr/>
          <p:nvPr/>
        </p:nvSpPr>
        <p:spPr>
          <a:xfrm>
            <a:off x="6876256" y="1556792"/>
            <a:ext cx="1152128" cy="4032448"/>
          </a:xfrm>
          <a:prstGeom prst="roundRect">
            <a:avLst/>
          </a:prstGeom>
          <a:noFill/>
          <a:ln w="57150"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TextovéPole 18"/>
          <p:cNvSpPr txBox="1"/>
          <p:nvPr/>
        </p:nvSpPr>
        <p:spPr>
          <a:xfrm>
            <a:off x="0" y="2276872"/>
            <a:ext cx="38090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600" b="1" dirty="0" smtClean="0"/>
              <a:t>se SHIFT</a:t>
            </a:r>
            <a:endParaRPr lang="cs-CZ" sz="6600" b="1" dirty="0"/>
          </a:p>
        </p:txBody>
      </p:sp>
      <p:sp>
        <p:nvSpPr>
          <p:cNvPr id="20" name="Šipka doprava 19"/>
          <p:cNvSpPr/>
          <p:nvPr/>
        </p:nvSpPr>
        <p:spPr>
          <a:xfrm>
            <a:off x="6084168" y="2780928"/>
            <a:ext cx="1152128" cy="432048"/>
          </a:xfrm>
          <a:prstGeom prst="rightArrow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Šipka doprava 20"/>
          <p:cNvSpPr/>
          <p:nvPr/>
        </p:nvSpPr>
        <p:spPr>
          <a:xfrm>
            <a:off x="3923928" y="2780928"/>
            <a:ext cx="1296144" cy="432048"/>
          </a:xfrm>
          <a:prstGeom prst="rightArrow">
            <a:avLst/>
          </a:prstGeom>
          <a:solidFill>
            <a:schemeClr val="tx1"/>
          </a:solidFill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7" grpId="0" animBg="1"/>
      <p:bldP spid="18" grpId="0" animBg="1"/>
      <p:bldP spid="19" grpId="0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03232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Změna klávesnice z CZ na EN </a:t>
            </a:r>
            <a:endParaRPr lang="cs-C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95000"/>
          <a:stretch>
            <a:fillRect/>
          </a:stretch>
        </p:blipFill>
        <p:spPr bwMode="auto">
          <a:xfrm>
            <a:off x="0" y="2780928"/>
            <a:ext cx="8964487" cy="28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179512" y="1412776"/>
            <a:ext cx="74735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1, klikněte na liště  na znak CZ nebo EN</a:t>
            </a:r>
            <a:endParaRPr lang="cs-CZ" sz="3200" dirty="0"/>
          </a:p>
        </p:txBody>
      </p:sp>
      <p:cxnSp>
        <p:nvCxnSpPr>
          <p:cNvPr id="7" name="Přímá spojovací šipka 6"/>
          <p:cNvCxnSpPr/>
          <p:nvPr/>
        </p:nvCxnSpPr>
        <p:spPr>
          <a:xfrm>
            <a:off x="6300192" y="1988840"/>
            <a:ext cx="1008112" cy="7920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a 9"/>
          <p:cNvSpPr/>
          <p:nvPr/>
        </p:nvSpPr>
        <p:spPr>
          <a:xfrm>
            <a:off x="7236296" y="2708920"/>
            <a:ext cx="432048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t="85679"/>
          <a:stretch>
            <a:fillRect/>
          </a:stretch>
        </p:blipFill>
        <p:spPr bwMode="auto">
          <a:xfrm>
            <a:off x="0" y="4941168"/>
            <a:ext cx="9144000" cy="818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ovéPole 11"/>
          <p:cNvSpPr txBox="1"/>
          <p:nvPr/>
        </p:nvSpPr>
        <p:spPr>
          <a:xfrm>
            <a:off x="899592" y="3861048"/>
            <a:ext cx="65614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a vyberete požadovanou klávesnici</a:t>
            </a:r>
            <a:endParaRPr lang="cs-CZ" sz="3200" dirty="0"/>
          </a:p>
        </p:txBody>
      </p:sp>
      <p:sp>
        <p:nvSpPr>
          <p:cNvPr id="13" name="Obdélník 12"/>
          <p:cNvSpPr/>
          <p:nvPr/>
        </p:nvSpPr>
        <p:spPr>
          <a:xfrm>
            <a:off x="7380312" y="4725144"/>
            <a:ext cx="1584176" cy="86409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14" name="Přímá spojovací šipka 13"/>
          <p:cNvCxnSpPr>
            <a:endCxn id="13" idx="1"/>
          </p:cNvCxnSpPr>
          <p:nvPr/>
        </p:nvCxnSpPr>
        <p:spPr>
          <a:xfrm>
            <a:off x="6228184" y="4365104"/>
            <a:ext cx="1152128" cy="7920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 animBg="1"/>
      <p:bldP spid="12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03232" cy="1143000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cs-C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Změna klávesnice z CZ na EN </a:t>
            </a:r>
            <a:endParaRPr lang="cs-C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95000"/>
          <a:stretch>
            <a:fillRect/>
          </a:stretch>
        </p:blipFill>
        <p:spPr bwMode="auto">
          <a:xfrm>
            <a:off x="0" y="2780928"/>
            <a:ext cx="8964487" cy="28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véPole 4"/>
          <p:cNvSpPr txBox="1"/>
          <p:nvPr/>
        </p:nvSpPr>
        <p:spPr>
          <a:xfrm>
            <a:off x="179512" y="1412776"/>
            <a:ext cx="78053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2, stisknete klávesovou zkratku alt</a:t>
            </a:r>
            <a:r>
              <a:rPr lang="en-US" sz="3200" dirty="0" smtClean="0"/>
              <a:t>+</a:t>
            </a:r>
            <a:r>
              <a:rPr lang="cs-CZ" sz="3200" dirty="0" smtClean="0"/>
              <a:t>SHIFT</a:t>
            </a:r>
            <a:endParaRPr lang="cs-CZ" sz="3200" dirty="0"/>
          </a:p>
        </p:txBody>
      </p:sp>
      <p:cxnSp>
        <p:nvCxnSpPr>
          <p:cNvPr id="7" name="Přímá spojovací šipka 6"/>
          <p:cNvCxnSpPr/>
          <p:nvPr/>
        </p:nvCxnSpPr>
        <p:spPr>
          <a:xfrm>
            <a:off x="6300192" y="1988840"/>
            <a:ext cx="1008112" cy="7920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ipsa 9"/>
          <p:cNvSpPr/>
          <p:nvPr/>
        </p:nvSpPr>
        <p:spPr>
          <a:xfrm>
            <a:off x="7236296" y="2708920"/>
            <a:ext cx="432048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TextovéPole 11"/>
          <p:cNvSpPr txBox="1"/>
          <p:nvPr/>
        </p:nvSpPr>
        <p:spPr>
          <a:xfrm>
            <a:off x="971600" y="3933056"/>
            <a:ext cx="68563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změnu můžete pozorovat opět v liště</a:t>
            </a:r>
            <a:endParaRPr lang="cs-CZ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95185"/>
          <a:stretch>
            <a:fillRect/>
          </a:stretch>
        </p:blipFill>
        <p:spPr bwMode="auto">
          <a:xfrm>
            <a:off x="0" y="5229200"/>
            <a:ext cx="914400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Přímá spojovací šipka 14"/>
          <p:cNvCxnSpPr/>
          <p:nvPr/>
        </p:nvCxnSpPr>
        <p:spPr>
          <a:xfrm>
            <a:off x="6444208" y="4437112"/>
            <a:ext cx="1008112" cy="792088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ipsa 15"/>
          <p:cNvSpPr/>
          <p:nvPr/>
        </p:nvSpPr>
        <p:spPr>
          <a:xfrm>
            <a:off x="7380312" y="5157192"/>
            <a:ext cx="432048" cy="43204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 animBg="1"/>
      <p:bldP spid="12" grpId="0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210146"/>
          </a:xfrm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cs-C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Úkol:</a:t>
            </a:r>
            <a:r>
              <a:rPr lang="cs-C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cs-C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napište </a:t>
            </a:r>
            <a:r>
              <a:rPr lang="cs-CZ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znaky na klávesnici</a:t>
            </a:r>
            <a:endParaRPr lang="cs-CZ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844824"/>
            <a:ext cx="8219256" cy="4525963"/>
          </a:xfrm>
        </p:spPr>
        <p:txBody>
          <a:bodyPr/>
          <a:lstStyle/>
          <a:p>
            <a:r>
              <a:rPr lang="cs-CZ" dirty="0" smtClean="0"/>
              <a:t>CZ    š; ° ř + ě „ </a:t>
            </a:r>
            <a:r>
              <a:rPr lang="cs-CZ" smtClean="0"/>
              <a:t>č ú : </a:t>
            </a:r>
            <a:r>
              <a:rPr lang="cs-CZ" dirty="0" smtClean="0"/>
              <a:t>ž ý á í ? é = ´ ů ) ¨ - . ,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cs-CZ" dirty="0" smtClean="0"/>
              <a:t>          % ˇ / (! _ §</a:t>
            </a:r>
          </a:p>
          <a:p>
            <a:pPr>
              <a:buNone/>
            </a:pPr>
            <a:r>
              <a:rPr lang="en-US" dirty="0" smtClean="0"/>
              <a:t>   </a:t>
            </a:r>
            <a:r>
              <a:rPr lang="cs-CZ" dirty="0" smtClean="0"/>
              <a:t>          Ě Š Č Ř Ž Ý Á Í É</a:t>
            </a:r>
          </a:p>
          <a:p>
            <a:pPr>
              <a:buNone/>
            </a:pPr>
            <a:endParaRPr lang="en-US" dirty="0" smtClean="0"/>
          </a:p>
          <a:p>
            <a:endParaRPr lang="cs-CZ" dirty="0" smtClean="0"/>
          </a:p>
          <a:p>
            <a:r>
              <a:rPr lang="cs-CZ" dirty="0" smtClean="0"/>
              <a:t>EN     </a:t>
            </a:r>
            <a:r>
              <a:rPr lang="en-US" dirty="0" smtClean="0"/>
              <a:t>~ ! @ # $ % ^ &amp; * + { } | &lt; &gt; 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1808</TotalTime>
  <Words>232</Words>
  <Application>Microsoft Office PowerPoint</Application>
  <PresentationFormat>Předvádění na obrazovce (4:3)</PresentationFormat>
  <Paragraphs>54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Technický</vt:lpstr>
      <vt:lpstr>Klávesnice</vt:lpstr>
      <vt:lpstr>Snímek 2</vt:lpstr>
      <vt:lpstr>Snímek 3</vt:lpstr>
      <vt:lpstr>Snímek 4</vt:lpstr>
      <vt:lpstr>Změna klávesnice z CZ na EN </vt:lpstr>
      <vt:lpstr>Změna klávesnice z CZ na EN </vt:lpstr>
      <vt:lpstr>Úkol: napište znaky na klávesnici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Honza</dc:creator>
  <cp:lastModifiedBy>vobornik</cp:lastModifiedBy>
  <cp:revision>7</cp:revision>
  <dcterms:created xsi:type="dcterms:W3CDTF">2011-12-05T07:45:51Z</dcterms:created>
  <dcterms:modified xsi:type="dcterms:W3CDTF">2015-12-02T10:35:53Z</dcterms:modified>
</cp:coreProperties>
</file>