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  <p:sldId id="262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520731"/>
            <a:ext cx="9144000" cy="3435579"/>
          </a:xfrm>
          <a:custGeom>
            <a:avLst/>
            <a:gdLst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805"/>
              <a:gd name="connsiteX1" fmla="*/ 21600 w 21600"/>
              <a:gd name="connsiteY1" fmla="*/ 0 h 18805"/>
              <a:gd name="connsiteX2" fmla="*/ 21600 w 21600"/>
              <a:gd name="connsiteY2" fmla="*/ 17322 h 18805"/>
              <a:gd name="connsiteX3" fmla="*/ 0 w 21600"/>
              <a:gd name="connsiteY3" fmla="*/ 18805 h 18805"/>
              <a:gd name="connsiteX4" fmla="*/ 0 w 21600"/>
              <a:gd name="connsiteY4" fmla="*/ 0 h 18805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8916"/>
              <a:gd name="connsiteX1" fmla="*/ 21600 w 21600"/>
              <a:gd name="connsiteY1" fmla="*/ 0 h 18916"/>
              <a:gd name="connsiteX2" fmla="*/ 21600 w 21600"/>
              <a:gd name="connsiteY2" fmla="*/ 17322 h 18916"/>
              <a:gd name="connsiteX3" fmla="*/ 0 w 21600"/>
              <a:gd name="connsiteY3" fmla="*/ 18916 h 18916"/>
              <a:gd name="connsiteX4" fmla="*/ 0 w 21600"/>
              <a:gd name="connsiteY4" fmla="*/ 0 h 18916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355"/>
              <a:gd name="connsiteX1" fmla="*/ 21600 w 21600"/>
              <a:gd name="connsiteY1" fmla="*/ 0 h 19355"/>
              <a:gd name="connsiteX2" fmla="*/ 21600 w 21600"/>
              <a:gd name="connsiteY2" fmla="*/ 17322 h 19355"/>
              <a:gd name="connsiteX3" fmla="*/ 0 w 21600"/>
              <a:gd name="connsiteY3" fmla="*/ 19355 h 19355"/>
              <a:gd name="connsiteX4" fmla="*/ 0 w 21600"/>
              <a:gd name="connsiteY4" fmla="*/ 0 h 19355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  <a:gd name="connsiteX0" fmla="*/ 0 w 21600"/>
              <a:gd name="connsiteY0" fmla="*/ 0 h 19794"/>
              <a:gd name="connsiteX1" fmla="*/ 21600 w 21600"/>
              <a:gd name="connsiteY1" fmla="*/ 0 h 19794"/>
              <a:gd name="connsiteX2" fmla="*/ 21600 w 21600"/>
              <a:gd name="connsiteY2" fmla="*/ 17322 h 19794"/>
              <a:gd name="connsiteX3" fmla="*/ 0 w 21600"/>
              <a:gd name="connsiteY3" fmla="*/ 19794 h 19794"/>
              <a:gd name="connsiteX4" fmla="*/ 0 w 21600"/>
              <a:gd name="connsiteY4" fmla="*/ 0 h 19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19794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7466" y="25350"/>
                  <a:pt x="0" y="19794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28000"/>
                  <a:satMod val="2000000"/>
                  <a:alpha val="30000"/>
                </a:schemeClr>
              </a:gs>
              <a:gs pos="35000">
                <a:schemeClr val="bg2">
                  <a:shade val="100000"/>
                  <a:satMod val="600000"/>
                  <a:alpha val="0"/>
                </a:schemeClr>
              </a:gs>
            </a:gsLst>
            <a:lin ang="54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02920" y="2775745"/>
            <a:ext cx="8229600" cy="2167128"/>
          </a:xfrm>
        </p:spPr>
        <p:txBody>
          <a:bodyPr tIns="0" bIns="0" anchor="t"/>
          <a:lstStyle>
            <a:lvl1pPr>
              <a:defRPr sz="5000" cap="all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  <a:reflection blurRad="12000" stA="25000" endPos="49000" dist="5000" dir="5400000" sy="-100000" algn="bl" rotWithShape="0"/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00064" y="1559720"/>
            <a:ext cx="5105400" cy="1219200"/>
          </a:xfrm>
        </p:spPr>
        <p:txBody>
          <a:bodyPr lIns="0" tIns="0" rIns="0" bIns="0" anchor="b"/>
          <a:lstStyle>
            <a:lvl1pPr marL="0" indent="0" algn="l">
              <a:buNone/>
              <a:defRPr sz="19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cs-CZ" smtClean="0"/>
              <a:t>Klepnutím lze upravit styl předlohy podnadpisů.</a:t>
            </a:r>
            <a:endParaRPr lang="en-US" dirty="0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990600"/>
            <a:ext cx="7772400" cy="1362456"/>
          </a:xfrm>
        </p:spPr>
        <p:txBody>
          <a:bodyPr>
            <a:noAutofit/>
          </a:bodyPr>
          <a:lstStyle>
            <a:lvl1pPr algn="l">
              <a:buNone/>
              <a:defRPr sz="4800" b="1" cap="none" baseline="0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352677"/>
            <a:ext cx="7772400" cy="1509712"/>
          </a:xfrm>
        </p:spPr>
        <p:txBody>
          <a:bodyPr anchor="t"/>
          <a:lstStyle>
            <a:lvl1pPr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/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99800"/>
            <a:ext cx="4038600" cy="416052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 tIns="9144" bIns="9144" anchor="b"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12168"/>
            <a:ext cx="4040188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8000" dist="38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2112168"/>
            <a:ext cx="4041775" cy="502920"/>
          </a:xfrm>
        </p:spPr>
        <p:txBody>
          <a:bodyPr anchor="b">
            <a:noAutofit/>
          </a:bodyPr>
          <a:lstStyle>
            <a:lvl1pPr>
              <a:buNone/>
              <a:defRPr sz="2200" b="1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667000"/>
            <a:ext cx="4040188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67000"/>
            <a:ext cx="4041775" cy="36576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  <a:effectLst/>
        </p:spPr>
        <p:txBody>
          <a:bodyPr tIns="9144" bIns="9144" anchor="b"/>
          <a:lstStyle>
            <a:lvl1pPr>
              <a:defRPr sz="4800" cap="none" baseline="0"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</a:defRPr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40"/>
            <a:ext cx="8229600" cy="914400"/>
          </a:xfrm>
        </p:spPr>
        <p:txBody>
          <a:bodyPr tIns="0" bIns="0" anchor="b"/>
          <a:lstStyle>
            <a:lvl1pPr algn="l">
              <a:buNone/>
              <a:defRPr sz="50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133856"/>
            <a:ext cx="2590800" cy="5181600"/>
          </a:xfrm>
        </p:spPr>
        <p:txBody>
          <a:bodyPr lIns="45720" tIns="45720" rIns="0"/>
          <a:lstStyle>
            <a:lvl1pPr marL="0" indent="0">
              <a:spcBef>
                <a:spcPts val="300"/>
              </a:spcBef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133472"/>
            <a:ext cx="5257800" cy="5191128"/>
          </a:xfrm>
        </p:spPr>
        <p:txBody>
          <a:bodyPr/>
          <a:lstStyle>
            <a:lvl1pPr algn="l">
              <a:defRPr sz="3000"/>
            </a:lvl1pPr>
            <a:lvl2pPr algn="l">
              <a:defRPr sz="2800"/>
            </a:lvl2pPr>
            <a:lvl3pPr algn="l">
              <a:defRPr sz="24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240" y="1981200"/>
            <a:ext cx="3429000" cy="522288"/>
          </a:xfrm>
        </p:spPr>
        <p:txBody>
          <a:bodyPr tIns="0" bIns="0" anchor="b"/>
          <a:lstStyle>
            <a:lvl1pPr algn="r">
              <a:buNone/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93368" y="1066800"/>
            <a:ext cx="4572000" cy="4572000"/>
          </a:xfrm>
          <a:solidFill>
            <a:schemeClr val="bg2">
              <a:shade val="75000"/>
            </a:schemeClr>
          </a:solidFill>
          <a:ln w="60325">
            <a:solidFill>
              <a:srgbClr val="FFFFFF"/>
            </a:solidFill>
            <a:miter lim="800000"/>
          </a:ln>
          <a:effectLst>
            <a:outerShdw blurRad="36195" dist="10000" dir="5400000" algn="tl" rotWithShape="0">
              <a:srgbClr val="000000">
                <a:alpha val="75000"/>
              </a:srgbClr>
            </a:outerShdw>
            <a:reflection stA="21000" endA="500" endPos="10000" dist="20000" dir="5400000" sy="-100000" algn="bl" rotWithShape="0"/>
          </a:effectLst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cs-CZ" smtClean="0"/>
              <a:t>Klepnutím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6240" y="2543176"/>
            <a:ext cx="3429000" cy="914400"/>
          </a:xfrm>
        </p:spPr>
        <p:txBody>
          <a:bodyPr lIns="0" tIns="0" rIns="0" bIns="0" anchor="t"/>
          <a:lstStyle>
            <a:lvl1pPr indent="0" algn="r">
              <a:spcBef>
                <a:spcPts val="300"/>
              </a:spcBef>
              <a:buFontTx/>
              <a:buNone/>
              <a:defRPr sz="1400" baseline="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3400" y="6356350"/>
            <a:ext cx="533400" cy="365125"/>
          </a:xfrm>
        </p:spPr>
        <p:txBody>
          <a:bodyPr/>
          <a:lstStyle/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lowchart: Document 6"/>
          <p:cNvSpPr/>
          <p:nvPr/>
        </p:nvSpPr>
        <p:spPr>
          <a:xfrm rot="10800000">
            <a:off x="1" y="1142899"/>
            <a:ext cx="9144000" cy="5562705"/>
          </a:xfrm>
          <a:custGeom>
            <a:avLst/>
            <a:gdLst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378"/>
              <a:gd name="connsiteX1" fmla="*/ 21600 w 21600"/>
              <a:gd name="connsiteY1" fmla="*/ 0 h 19378"/>
              <a:gd name="connsiteX2" fmla="*/ 21600 w 21600"/>
              <a:gd name="connsiteY2" fmla="*/ 17322 h 19378"/>
              <a:gd name="connsiteX3" fmla="*/ 0 w 21600"/>
              <a:gd name="connsiteY3" fmla="*/ 19378 h 19378"/>
              <a:gd name="connsiteX4" fmla="*/ 0 w 21600"/>
              <a:gd name="connsiteY4" fmla="*/ 0 h 19378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19974"/>
              <a:gd name="connsiteX1" fmla="*/ 21600 w 21600"/>
              <a:gd name="connsiteY1" fmla="*/ 0 h 19974"/>
              <a:gd name="connsiteX2" fmla="*/ 21600 w 21600"/>
              <a:gd name="connsiteY2" fmla="*/ 17322 h 19974"/>
              <a:gd name="connsiteX3" fmla="*/ 0 w 21600"/>
              <a:gd name="connsiteY3" fmla="*/ 19974 h 19974"/>
              <a:gd name="connsiteX4" fmla="*/ 0 w 21600"/>
              <a:gd name="connsiteY4" fmla="*/ 0 h 19974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  <a:gd name="connsiteX0" fmla="*/ 0 w 21600"/>
              <a:gd name="connsiteY0" fmla="*/ 0 h 20252"/>
              <a:gd name="connsiteX1" fmla="*/ 21600 w 21600"/>
              <a:gd name="connsiteY1" fmla="*/ 0 h 20252"/>
              <a:gd name="connsiteX2" fmla="*/ 21600 w 21600"/>
              <a:gd name="connsiteY2" fmla="*/ 17322 h 20252"/>
              <a:gd name="connsiteX3" fmla="*/ 0 w 21600"/>
              <a:gd name="connsiteY3" fmla="*/ 20252 h 20252"/>
              <a:gd name="connsiteX4" fmla="*/ 0 w 21600"/>
              <a:gd name="connsiteY4" fmla="*/ 0 h 20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25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10056" y="24231"/>
                  <a:pt x="0" y="2025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55000"/>
                  <a:satMod val="1800000"/>
                  <a:alpha val="55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8" name="Flowchart: Document 7"/>
          <p:cNvSpPr/>
          <p:nvPr/>
        </p:nvSpPr>
        <p:spPr>
          <a:xfrm rot="10800000">
            <a:off x="1" y="1341133"/>
            <a:ext cx="9144000" cy="4480425"/>
          </a:xfrm>
          <a:custGeom>
            <a:avLst/>
            <a:gdLst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8944"/>
              <a:gd name="connsiteX1" fmla="*/ 21600 w 21600"/>
              <a:gd name="connsiteY1" fmla="*/ 0 h 18944"/>
              <a:gd name="connsiteX2" fmla="*/ 21600 w 21600"/>
              <a:gd name="connsiteY2" fmla="*/ 17322 h 18944"/>
              <a:gd name="connsiteX3" fmla="*/ 0 w 21600"/>
              <a:gd name="connsiteY3" fmla="*/ 18944 h 18944"/>
              <a:gd name="connsiteX4" fmla="*/ 0 w 21600"/>
              <a:gd name="connsiteY4" fmla="*/ 0 h 18944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350"/>
              <a:gd name="connsiteX1" fmla="*/ 21600 w 21600"/>
              <a:gd name="connsiteY1" fmla="*/ 0 h 19350"/>
              <a:gd name="connsiteX2" fmla="*/ 21600 w 21600"/>
              <a:gd name="connsiteY2" fmla="*/ 17322 h 19350"/>
              <a:gd name="connsiteX3" fmla="*/ 0 w 21600"/>
              <a:gd name="connsiteY3" fmla="*/ 19350 h 19350"/>
              <a:gd name="connsiteX4" fmla="*/ 0 w 21600"/>
              <a:gd name="connsiteY4" fmla="*/ 0 h 19350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19691"/>
              <a:gd name="connsiteX1" fmla="*/ 21600 w 21600"/>
              <a:gd name="connsiteY1" fmla="*/ 0 h 19691"/>
              <a:gd name="connsiteX2" fmla="*/ 21600 w 21600"/>
              <a:gd name="connsiteY2" fmla="*/ 17322 h 19691"/>
              <a:gd name="connsiteX3" fmla="*/ 0 w 21600"/>
              <a:gd name="connsiteY3" fmla="*/ 19691 h 19691"/>
              <a:gd name="connsiteX4" fmla="*/ 0 w 21600"/>
              <a:gd name="connsiteY4" fmla="*/ 0 h 19691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  <a:gd name="connsiteX0" fmla="*/ 0 w 21600"/>
              <a:gd name="connsiteY0" fmla="*/ 0 h 20032"/>
              <a:gd name="connsiteX1" fmla="*/ 21600 w 21600"/>
              <a:gd name="connsiteY1" fmla="*/ 0 h 20032"/>
              <a:gd name="connsiteX2" fmla="*/ 21600 w 21600"/>
              <a:gd name="connsiteY2" fmla="*/ 17322 h 20032"/>
              <a:gd name="connsiteX3" fmla="*/ 0 w 21600"/>
              <a:gd name="connsiteY3" fmla="*/ 20032 h 20032"/>
              <a:gd name="connsiteX4" fmla="*/ 0 w 21600"/>
              <a:gd name="connsiteY4" fmla="*/ 0 h 20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0032">
                <a:moveTo>
                  <a:pt x="0" y="0"/>
                </a:moveTo>
                <a:lnTo>
                  <a:pt x="21600" y="0"/>
                </a:lnTo>
                <a:lnTo>
                  <a:pt x="21600" y="17322"/>
                </a:lnTo>
                <a:cubicBezTo>
                  <a:pt x="10800" y="17322"/>
                  <a:pt x="8684" y="24776"/>
                  <a:pt x="0" y="20032"/>
                </a:cubicBezTo>
                <a:lnTo>
                  <a:pt x="0" y="0"/>
                </a:lnTo>
                <a:close/>
              </a:path>
            </a:pathLst>
          </a:custGeom>
          <a:gradFill>
            <a:gsLst>
              <a:gs pos="100000">
                <a:schemeClr val="bg2">
                  <a:tint val="40000"/>
                  <a:satMod val="1900000"/>
                  <a:alpha val="30000"/>
                </a:schemeClr>
              </a:gs>
              <a:gs pos="65000">
                <a:schemeClr val="bg2">
                  <a:shade val="100000"/>
                  <a:satMod val="600000"/>
                  <a:alpha val="0"/>
                </a:schemeClr>
              </a:gs>
            </a:gsLst>
            <a:lin ang="4800000" scaled="1"/>
          </a:gradFill>
          <a:ln w="317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524000"/>
          </a:xfrm>
          <a:prstGeom prst="rect">
            <a:avLst/>
          </a:prstGeom>
        </p:spPr>
        <p:txBody>
          <a:bodyPr vert="horz" lIns="0" tIns="9144" rIns="0" bIns="9144" anchor="b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en-US" dirty="0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2179637"/>
            <a:ext cx="8229600" cy="4114800"/>
          </a:xfrm>
          <a:prstGeom prst="rect">
            <a:avLst/>
          </a:prstGeom>
        </p:spPr>
        <p:txBody>
          <a:bodyPr vert="horz" lIns="9144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981200" cy="365125"/>
          </a:xfrm>
          <a:prstGeom prst="rect">
            <a:avLst/>
          </a:prstGeom>
        </p:spPr>
        <p:txBody>
          <a:bodyPr vert="horz" anchor="b"/>
          <a:lstStyle>
            <a:lvl1pPr algn="ctr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00C00F8-7927-4D12-90D9-3ECDE7B0C208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0" anchor="b"/>
          <a:lstStyle>
            <a:lvl1pPr algn="l">
              <a:defRPr sz="12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356350"/>
            <a:ext cx="533400" cy="365125"/>
          </a:xfrm>
          <a:prstGeom prst="rect">
            <a:avLst/>
          </a:prstGeom>
        </p:spPr>
        <p:txBody>
          <a:bodyPr vert="horz" lIns="91440" rIns="0" anchor="b"/>
          <a:lstStyle>
            <a:lvl1pPr algn="r">
              <a:defRPr sz="14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6447A2C-8F6F-4839-A048-6BE0F8485352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sz="4800" b="1" kern="1200">
          <a:ln w="500">
            <a:solidFill>
              <a:schemeClr val="tx2">
                <a:shade val="20000"/>
                <a:satMod val="350000"/>
              </a:schemeClr>
            </a:solidFill>
          </a:ln>
          <a:solidFill>
            <a:schemeClr val="tx2">
              <a:tint val="100000"/>
              <a:satMod val="250000"/>
            </a:schemeClr>
          </a:solidFill>
          <a:effectLst>
            <a:outerShdw blurRad="30000" dist="30000" dir="2700000" algn="tl" rotWithShape="0">
              <a:schemeClr val="bg2">
                <a:shade val="45000"/>
                <a:satMod val="150000"/>
                <a:alpha val="9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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30936" indent="-27432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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23544" indent="-274320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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2860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228600" algn="l" rtl="0" eaLnBrk="1" latinLnBrk="0" hangingPunct="1">
        <a:spcBef>
          <a:spcPct val="20000"/>
        </a:spcBef>
        <a:buClr>
          <a:schemeClr val="accent5"/>
        </a:buClr>
        <a:buFont typeface="Wingdings 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73352" indent="-228600" algn="l" rtl="0" eaLnBrk="1" latinLnBrk="0" hangingPunct="1">
        <a:spcBef>
          <a:spcPct val="20000"/>
        </a:spcBef>
        <a:buClr>
          <a:schemeClr val="accent6"/>
        </a:buClr>
        <a:buFont typeface="Wingdings 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11096" indent="-228600" algn="l" rtl="0" eaLnBrk="1" latinLnBrk="0" hangingPunct="1">
        <a:spcBef>
          <a:spcPct val="20000"/>
        </a:spcBef>
        <a:buClr>
          <a:schemeClr val="tx2"/>
        </a:buClr>
        <a:buFont typeface="Wingdings 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21408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22576" indent="-182880" algn="l" rtl="0" eaLnBrk="1" latinLnBrk="0" hangingPunct="1">
        <a:spcBef>
          <a:spcPct val="20000"/>
        </a:spcBef>
        <a:buClr>
          <a:schemeClr val="tx2"/>
        </a:buClr>
        <a:buFont typeface="Wingdings 2"/>
        <a:buChar char="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za.cz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5400" dirty="0" smtClean="0">
                <a:ln w="9000" cmpd="sng">
                  <a:solidFill>
                    <a:schemeClr val="bg1">
                      <a:lumMod val="95000"/>
                      <a:lumOff val="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Výstupní hardware</a:t>
            </a:r>
            <a:endParaRPr lang="cs-CZ" sz="5400" dirty="0">
              <a:ln w="9000" cmpd="sng">
                <a:solidFill>
                  <a:schemeClr val="bg1">
                    <a:lumMod val="95000"/>
                    <a:lumOff val="5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600" decel="5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600" decel="100000" autoRev="1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88640"/>
          </a:xfrm>
        </p:spPr>
        <p:txBody>
          <a:bodyPr>
            <a:noAutofit/>
          </a:bodyPr>
          <a:lstStyle/>
          <a:p>
            <a:pPr algn="ctr"/>
            <a:r>
              <a:rPr lang="cs-CZ" sz="6600" dirty="0" smtClean="0">
                <a:ln w="500">
                  <a:solidFill>
                    <a:schemeClr val="bg1">
                      <a:lumMod val="95000"/>
                      <a:lumOff val="5000"/>
                    </a:schemeClr>
                  </a:solidFill>
                </a:ln>
              </a:rPr>
              <a:t>Monitor</a:t>
            </a:r>
            <a:endParaRPr lang="cs-CZ" sz="6600" dirty="0">
              <a:ln w="500">
                <a:solidFill>
                  <a:schemeClr val="bg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230425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cs-CZ" sz="3200" b="1" dirty="0" smtClean="0">
                <a:latin typeface="Times New Roman" pitchFamily="18" charset="0"/>
                <a:cs typeface="Times New Roman" pitchFamily="18" charset="0"/>
              </a:rPr>
              <a:t>Prostřednictvím monitoru s námi počítač komunikuje. Zobrazuje aktuální stav počítače, který je zasílán prostřednictvím grafické karty. </a:t>
            </a:r>
            <a:br>
              <a:rPr lang="cs-CZ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cs-CZ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2936"/>
            <a:ext cx="3168352" cy="237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924944"/>
            <a:ext cx="2520280" cy="232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5" y="2924944"/>
            <a:ext cx="294111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véPole 6"/>
          <p:cNvSpPr txBox="1"/>
          <p:nvPr/>
        </p:nvSpPr>
        <p:spPr>
          <a:xfrm>
            <a:off x="179512" y="5661248"/>
            <a:ext cx="89644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/>
              <a:t>    LCD                   CRT        Plasma TV</a:t>
            </a:r>
            <a:endParaRPr lang="cs-CZ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88640"/>
          </a:xfrm>
        </p:spPr>
        <p:txBody>
          <a:bodyPr>
            <a:noAutofit/>
          </a:bodyPr>
          <a:lstStyle/>
          <a:p>
            <a:pPr algn="ctr"/>
            <a:r>
              <a:rPr lang="cs-CZ" sz="6600" dirty="0" smtClean="0"/>
              <a:t>Tiskárny</a:t>
            </a:r>
            <a:endParaRPr lang="cs-CZ" sz="6600" dirty="0">
              <a:ln w="500">
                <a:solidFill>
                  <a:schemeClr val="bg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7920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3200" b="1" dirty="0" smtClean="0"/>
              <a:t>Umožní převézt informace do tištěné podoby.</a:t>
            </a:r>
            <a:endParaRPr lang="cs-CZ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395536" y="1556792"/>
            <a:ext cx="23444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Jehličková 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4180344"/>
            <a:ext cx="298782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nízká kvalita tisku </a:t>
            </a:r>
          </a:p>
          <a:p>
            <a:r>
              <a:rPr lang="cs-CZ" sz="2800" b="1" dirty="0" smtClean="0"/>
              <a:t>nevhodné pro tisk grafiky</a:t>
            </a:r>
          </a:p>
          <a:p>
            <a:pPr algn="ctr"/>
            <a:r>
              <a:rPr lang="cs-CZ" sz="2800" b="1" dirty="0" smtClean="0"/>
              <a:t>hlučnost</a:t>
            </a:r>
          </a:p>
          <a:p>
            <a:pPr algn="ctr"/>
            <a:r>
              <a:rPr lang="cs-CZ" sz="2800" b="1" dirty="0" smtClean="0"/>
              <a:t>pomalá</a:t>
            </a:r>
          </a:p>
          <a:p>
            <a:pPr algn="ctr"/>
            <a:r>
              <a:rPr lang="cs-CZ" sz="2800" b="1" dirty="0" smtClean="0"/>
              <a:t>nízká cena tisku </a:t>
            </a:r>
            <a:endParaRPr lang="cs-CZ" sz="2800" b="1" dirty="0"/>
          </a:p>
        </p:txBody>
      </p:sp>
      <p:sp>
        <p:nvSpPr>
          <p:cNvPr id="8" name="Obdélník 7"/>
          <p:cNvSpPr/>
          <p:nvPr/>
        </p:nvSpPr>
        <p:spPr>
          <a:xfrm>
            <a:off x="3419872" y="1556792"/>
            <a:ext cx="24871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Inkoustová </a:t>
            </a:r>
            <a:endParaRPr lang="cs-CZ" sz="3600" b="1" dirty="0">
              <a:solidFill>
                <a:srgbClr val="FFFF0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347864" y="4365104"/>
            <a:ext cx="30963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/>
              <a:t>kvalitní a rychlý tisk, </a:t>
            </a:r>
          </a:p>
          <a:p>
            <a:r>
              <a:rPr lang="cs-CZ" sz="2800" b="1" dirty="0" smtClean="0"/>
              <a:t>vyšší provozní náklady, zejména pro domácí užití </a:t>
            </a:r>
            <a:endParaRPr lang="cs-CZ" sz="2800" b="1" dirty="0"/>
          </a:p>
        </p:txBody>
      </p:sp>
      <p:sp>
        <p:nvSpPr>
          <p:cNvPr id="10" name="Obdélník 9"/>
          <p:cNvSpPr/>
          <p:nvPr/>
        </p:nvSpPr>
        <p:spPr>
          <a:xfrm>
            <a:off x="6444208" y="4653136"/>
            <a:ext cx="29523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/>
              <a:t>nejkvalitnější, dražší pořizovací náklady</a:t>
            </a:r>
            <a:endParaRPr lang="cs-CZ" sz="2800" b="1" dirty="0"/>
          </a:p>
        </p:txBody>
      </p:sp>
      <p:sp>
        <p:nvSpPr>
          <p:cNvPr id="11" name="Obdélník 10"/>
          <p:cNvSpPr/>
          <p:nvPr/>
        </p:nvSpPr>
        <p:spPr>
          <a:xfrm>
            <a:off x="6660232" y="1556792"/>
            <a:ext cx="20778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600" b="1" dirty="0" smtClean="0">
                <a:solidFill>
                  <a:srgbClr val="FFFF00"/>
                </a:solidFill>
              </a:rPr>
              <a:t>Laserová </a:t>
            </a:r>
            <a:endParaRPr lang="cs-CZ" sz="3600" b="1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276872"/>
            <a:ext cx="2390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348880"/>
            <a:ext cx="24765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276872"/>
            <a:ext cx="2448272" cy="18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6" grpId="0"/>
      <p:bldP spid="7" grpId="0"/>
      <p:bldP spid="8" grpId="0"/>
      <p:bldP spid="9" grpId="1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88640"/>
          </a:xfrm>
        </p:spPr>
        <p:txBody>
          <a:bodyPr>
            <a:noAutofit/>
          </a:bodyPr>
          <a:lstStyle/>
          <a:p>
            <a:pPr algn="ctr"/>
            <a:r>
              <a:rPr lang="cs-CZ" sz="6600" dirty="0" smtClean="0"/>
              <a:t>Reproduktory</a:t>
            </a:r>
            <a:endParaRPr lang="cs-CZ" sz="6600" dirty="0">
              <a:ln w="500">
                <a:solidFill>
                  <a:schemeClr val="bg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86409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3600" b="1" dirty="0" smtClean="0">
                <a:solidFill>
                  <a:srgbClr val="FFFF00"/>
                </a:solidFill>
              </a:rPr>
              <a:t>Jsou připojeny ke zvukové kartě.</a:t>
            </a:r>
            <a:endParaRPr lang="cs-CZ" sz="36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846" y="2276872"/>
            <a:ext cx="2415773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717032"/>
            <a:ext cx="3960440" cy="2753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2204864"/>
            <a:ext cx="2232248" cy="245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88640"/>
          </a:xfrm>
        </p:spPr>
        <p:txBody>
          <a:bodyPr>
            <a:noAutofit/>
          </a:bodyPr>
          <a:lstStyle/>
          <a:p>
            <a:pPr algn="ctr"/>
            <a:r>
              <a:rPr lang="cs-CZ" sz="6600" dirty="0" err="1" smtClean="0"/>
              <a:t>Dataprojektor</a:t>
            </a:r>
            <a:endParaRPr lang="cs-CZ" sz="6600" dirty="0">
              <a:ln w="500">
                <a:solidFill>
                  <a:schemeClr val="bg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5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12961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3200" b="1" dirty="0" smtClean="0"/>
              <a:t>Je připojen ke grafické kartě počítače a vysílá  obraz na zeď nebo plátno.</a:t>
            </a:r>
            <a:endParaRPr lang="cs-CZ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2856"/>
            <a:ext cx="2592288" cy="23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933056"/>
            <a:ext cx="3528880" cy="265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2132856"/>
            <a:ext cx="2411760" cy="241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/>
          </p:cNvSpPr>
          <p:nvPr/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800" b="1" i="0" u="none" strike="noStrike" kern="1200" cap="none" spc="0" normalizeH="0" baseline="0" noProof="0" smtClean="0">
                <a:ln w="500">
                  <a:solidFill>
                    <a:schemeClr val="tx2">
                      <a:shade val="20000"/>
                      <a:satMod val="350000"/>
                    </a:schemeClr>
                  </a:solidFill>
                </a:ln>
                <a:solidFill>
                  <a:schemeClr val="tx2">
                    <a:tint val="100000"/>
                    <a:satMod val="250000"/>
                  </a:schemeClr>
                </a:solidFill>
                <a:effectLst>
                  <a:outerShdw blurRad="30000" dist="30000" dir="2700000" algn="tl" rotWithShape="0">
                    <a:schemeClr val="bg2">
                      <a:shade val="45000"/>
                      <a:satMod val="150000"/>
                      <a:alpha val="9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Zdroj obrázků:</a:t>
            </a:r>
            <a:endParaRPr kumimoji="0" lang="cs-CZ" sz="4800" b="1" i="0" u="none" strike="noStrike" kern="1200" cap="none" spc="0" normalizeH="0" baseline="0" noProof="0" dirty="0">
              <a:ln w="500">
                <a:solidFill>
                  <a:schemeClr val="tx2">
                    <a:shade val="20000"/>
                    <a:satMod val="350000"/>
                  </a:schemeClr>
                </a:solidFill>
              </a:ln>
              <a:solidFill>
                <a:schemeClr val="tx2">
                  <a:tint val="100000"/>
                  <a:satMod val="250000"/>
                </a:schemeClr>
              </a:solidFill>
              <a:effectLst>
                <a:outerShdw blurRad="30000" dist="30000" dir="2700000" algn="tl" rotWithShape="0">
                  <a:schemeClr val="bg2">
                    <a:shade val="45000"/>
                    <a:satMod val="150000"/>
                    <a:alpha val="9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Zástupný symbol pro obsah 2"/>
          <p:cNvSpPr txBox="1">
            <a:spLocks/>
          </p:cNvSpPr>
          <p:nvPr/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/>
          <a:lstStyle/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"/>
              <a:tabLst/>
              <a:defRPr/>
            </a:pPr>
            <a:r>
              <a:rPr kumimoji="0" lang="cs-CZ" sz="3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hlinkClick r:id="rId2"/>
              </a:rPr>
              <a:t>http://www.alza.cz/</a:t>
            </a:r>
            <a:endParaRPr kumimoji="0" lang="cs-CZ" sz="3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20040" marR="0" lvl="0" indent="-32004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"/>
              <a:tabLst/>
              <a:defRPr/>
            </a:pPr>
            <a:endParaRPr kumimoji="0" lang="cs-CZ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luxe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Deluxe">
      <a:maj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新魏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Deluxe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280000"/>
              </a:schemeClr>
            </a:gs>
            <a:gs pos="14000">
              <a:schemeClr val="phClr">
                <a:tint val="37000"/>
                <a:satMod val="250000"/>
              </a:schemeClr>
            </a:gs>
            <a:gs pos="45000">
              <a:schemeClr val="phClr">
                <a:tint val="53000"/>
                <a:satMod val="220000"/>
              </a:schemeClr>
            </a:gs>
            <a:gs pos="65000">
              <a:schemeClr val="phClr">
                <a:tint val="53000"/>
                <a:satMod val="220000"/>
              </a:schemeClr>
            </a:gs>
            <a:gs pos="86000">
              <a:schemeClr val="phClr">
                <a:tint val="42000"/>
                <a:satMod val="240000"/>
              </a:schemeClr>
            </a:gs>
            <a:gs pos="100000">
              <a:schemeClr val="phClr">
                <a:tint val="20000"/>
                <a:satMod val="23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0000">
              <a:schemeClr val="phClr">
                <a:satMod val="150000"/>
              </a:schemeClr>
            </a:gs>
            <a:gs pos="100000">
              <a:schemeClr val="phClr">
                <a:tint val="75000"/>
                <a:satMod val="200000"/>
              </a:schemeClr>
            </a:gs>
          </a:gsLst>
          <a:lin ang="16200000" scaled="1"/>
        </a:gradFill>
      </a:fillStyleLst>
      <a:lnStyleLst>
        <a:ln w="9525" cap="flat" cmpd="sng" algn="ctr">
          <a:solidFill>
            <a:schemeClr val="phClr">
              <a:satMod val="14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  <a:effectStyle>
          <a:effectLst>
            <a:reflection blurRad="12700" stA="26000" endPos="28000" dist="38100" dir="5400000" sy="-100000"/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90500" h="1016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3000"/>
                <a:satMod val="1550000"/>
              </a:schemeClr>
            </a:gs>
            <a:gs pos="1000">
              <a:schemeClr val="phClr">
                <a:tint val="48000"/>
                <a:satMod val="155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r="210000" b="300000"/>
          </a:path>
        </a:gradFill>
        <a:gradFill rotWithShape="1">
          <a:gsLst>
            <a:gs pos="5000">
              <a:schemeClr val="phClr">
                <a:tint val="38000"/>
                <a:satMod val="1800000"/>
              </a:schemeClr>
            </a:gs>
            <a:gs pos="5000">
              <a:schemeClr val="phClr">
                <a:tint val="40000"/>
                <a:satMod val="1800000"/>
              </a:schemeClr>
            </a:gs>
            <a:gs pos="90000">
              <a:schemeClr val="phClr">
                <a:shade val="18000"/>
                <a:satMod val="275000"/>
              </a:schemeClr>
            </a:gs>
          </a:gsLst>
          <a:path path="circle">
            <a:fillToRect l="20000" t="30000" r="135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Deluxe</Template>
  <TotalTime>52</TotalTime>
  <Words>97</Words>
  <Application>Microsoft Office PowerPoint</Application>
  <PresentationFormat>Předvádění na obrazovce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Deluxe</vt:lpstr>
      <vt:lpstr>Výstupní hardware</vt:lpstr>
      <vt:lpstr>Monitor</vt:lpstr>
      <vt:lpstr>Tiskárny</vt:lpstr>
      <vt:lpstr>Reproduktory</vt:lpstr>
      <vt:lpstr>Dataprojektor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Výstupní hardware</dc:title>
  <dc:creator>Honza</dc:creator>
  <cp:lastModifiedBy>Honza</cp:lastModifiedBy>
  <cp:revision>2</cp:revision>
  <dcterms:created xsi:type="dcterms:W3CDTF">2011-11-20T19:01:00Z</dcterms:created>
  <dcterms:modified xsi:type="dcterms:W3CDTF">2012-04-23T12:18:58Z</dcterms:modified>
</cp:coreProperties>
</file>