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164423-134E-4EB6-8356-4830FFF5DDE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9AD75-5441-465A-A604-810686EDCF3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C4CE7F-18C2-4DBB-8743-95A6BDB8492F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57224" y="4000504"/>
            <a:ext cx="7772400" cy="90353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R="9144" algn="l">
              <a:defRPr sz="36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651504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altLang="ja-JP" smtClean="0"/>
              <a:t>Klepnutím lze upravit styl předlohy podnadpisů.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29652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7286644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7286644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7572396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7572396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858148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8429652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8143900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8143900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Rectangle 26"/>
          <p:cNvSpPr/>
          <p:nvPr/>
        </p:nvSpPr>
        <p:spPr>
          <a:xfrm>
            <a:off x="7572396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ectangle 29"/>
          <p:cNvSpPr/>
          <p:nvPr/>
        </p:nvSpPr>
        <p:spPr>
          <a:xfrm>
            <a:off x="7858148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8429652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32"/>
          <p:cNvSpPr/>
          <p:nvPr/>
        </p:nvSpPr>
        <p:spPr>
          <a:xfrm>
            <a:off x="8143900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7286644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E41BF9-C59D-4E69-BCA4-8698B03FCDE1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A87B05-3434-4AEC-836F-04C7B4D89587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CEB679-D357-4745-9985-EDBD80BFAD6E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4214818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608E637-25A6-443F-B9BC-6187909586F1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366404"/>
            <a:ext cx="8156448" cy="777240"/>
          </a:xfrm>
        </p:spPr>
        <p:txBody>
          <a:bodyPr tIns="64008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>
              <a:buNone/>
              <a:defRPr sz="38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14348" y="5277543"/>
            <a:ext cx="750099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3343E3-D2CA-416A-9EFD-D8CA1DC98633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10DF6F2-C602-4ECF-A8A3-F35AED44957B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6ABB7D-B2CB-4832-B0CD-B9384E910765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8745DF1-6B63-4C1F-A00E-2D465165C671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1162050"/>
          </a:xfrm>
        </p:spPr>
        <p:txBody>
          <a:bodyPr anchor="ctr"/>
          <a:lstStyle>
            <a:lvl1pPr algn="l">
              <a:buNone/>
              <a:defRPr sz="2000" b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285728"/>
            <a:ext cx="5486400" cy="572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F6E44DF-47B4-4B95-9847-48B335A638D5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914400" y="4941829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357166"/>
            <a:ext cx="6858048" cy="4286280"/>
          </a:xfrm>
          <a:noFill/>
          <a:ln w="12700">
            <a:noFill/>
          </a:ln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cs-CZ" altLang="ja-JP" smtClean="0"/>
              <a:t>Klepnutím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914400" y="5643578"/>
            <a:ext cx="6858000" cy="428628"/>
          </a:xfrm>
        </p:spPr>
        <p:txBody>
          <a:bodyPr>
            <a:normAutofit/>
          </a:bodyPr>
          <a:lstStyle>
            <a:lvl1pPr marL="27432" indent="0">
              <a:spcBef>
                <a:spcPts val="0"/>
              </a:spcBef>
              <a:buNone/>
              <a:defRPr sz="11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835C4-F6B8-42DE-A34F-7806E69CDC7E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1"/>
            <a:ext cx="214282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2146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E66BDF21-E3F4-4256-AE50-FBB0EE17CEC6}" type="datetime1">
              <a:rPr lang="cs-CZ" smtClean="0"/>
              <a:pPr/>
              <a:t>02.12.2015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21461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21461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50266BB2-16DC-4480-A4C5-7E18E86561A7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-3293075" y="342900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3243408" y="342823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185349" y="3428230"/>
            <a:ext cx="6858000" cy="1588"/>
          </a:xfrm>
          <a:prstGeom prst="line">
            <a:avLst/>
          </a:prstGeom>
          <a:ln w="31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699724" y="3428182"/>
            <a:ext cx="6858000" cy="1588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1" sz="4000" b="1" kern="1200" cap="none" spc="0" baseline="0">
          <a:ln/>
          <a:gradFill>
            <a:gsLst>
              <a:gs pos="0">
                <a:schemeClr val="tx2">
                  <a:lumMod val="90000"/>
                </a:schemeClr>
              </a:gs>
              <a:gs pos="50000">
                <a:schemeClr val="tx2">
                  <a:lumMod val="50000"/>
                </a:schemeClr>
              </a:gs>
              <a:gs pos="100000">
                <a:schemeClr val="tx2">
                  <a:lumMod val="2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2">
            <a:lumMod val="75000"/>
          </a:schemeClr>
        </a:buClr>
        <a:buSzPct val="85000"/>
        <a:buFont typeface="Wingdings 2" pitchFamily="18" charset="2"/>
        <a:buChar char="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" pitchFamily="2" charset="2"/>
        <a:buChar char="l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>
            <a:lumMod val="40000"/>
            <a:lumOff val="60000"/>
          </a:schemeClr>
        </a:buClr>
        <a:buSzPct val="65000"/>
        <a:buFont typeface="Wingdings 2" pitchFamily="18" charset="2"/>
        <a:buChar char="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2">
            <a:lumMod val="20000"/>
            <a:lumOff val="80000"/>
          </a:schemeClr>
        </a:buClr>
        <a:buSzPct val="100000"/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2">
            <a:lumMod val="75000"/>
          </a:schemeClr>
        </a:buClr>
        <a:buSzPct val="50000"/>
        <a:buFont typeface="Wingdings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za.cz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85786" y="3571876"/>
            <a:ext cx="7772400" cy="903534"/>
          </a:xfrm>
        </p:spPr>
        <p:txBody>
          <a:bodyPr/>
          <a:lstStyle/>
          <a:p>
            <a:r>
              <a:rPr lang="cs-CZ" sz="8000" dirty="0" smtClean="0"/>
              <a:t>Hardware</a:t>
            </a:r>
            <a:endParaRPr lang="cs-CZ" sz="80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Vstupní  zařízení</a:t>
            </a:r>
            <a:endParaRPr lang="cs-CZ" sz="3200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Webkamera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642942"/>
          </a:xfrm>
        </p:spPr>
        <p:txBody>
          <a:bodyPr/>
          <a:lstStyle/>
          <a:p>
            <a:pPr algn="ctr">
              <a:buNone/>
            </a:pPr>
            <a:r>
              <a:rPr lang="cs-CZ" sz="3200" dirty="0" smtClean="0"/>
              <a:t>Slouží pro video komunikaci.</a:t>
            </a:r>
            <a:endParaRPr lang="cs-CZ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571744"/>
            <a:ext cx="3714776" cy="3322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2643182"/>
            <a:ext cx="368992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cs-CZ" sz="4000" b="1" i="0" u="none" strike="noStrike" kern="1200" cap="none" spc="0" normalizeH="0" baseline="0" noProof="0" smtClean="0">
                <a:ln/>
                <a:gradFill>
                  <a:gsLst>
                    <a:gs pos="0">
                      <a:schemeClr val="tx2">
                        <a:lumMod val="90000"/>
                      </a:schemeClr>
                    </a:gs>
                    <a:gs pos="50000">
                      <a:schemeClr val="tx2">
                        <a:lumMod val="50000"/>
                      </a:schemeClr>
                    </a:gs>
                    <a:gs pos="100000">
                      <a:schemeClr val="tx2">
                        <a:lumMod val="25000"/>
                      </a:schemeClr>
                    </a:gs>
                  </a:gsLst>
                  <a:lin ang="5400000" scaled="0"/>
                </a:gradFill>
                <a:effectLst/>
                <a:uLnTx/>
                <a:uFillTx/>
                <a:latin typeface="+mj-lt"/>
                <a:ea typeface="+mj-ea"/>
                <a:cs typeface="+mj-cs"/>
              </a:rPr>
              <a:t>Zdroj obrázků:</a:t>
            </a:r>
            <a:endParaRPr kumimoji="1" lang="cs-CZ" sz="4000" b="1" i="0" u="none" strike="noStrike" kern="1200" cap="none" spc="0" normalizeH="0" baseline="0" noProof="0" dirty="0">
              <a:ln/>
              <a:gradFill>
                <a:gsLst>
                  <a:gs pos="0">
                    <a:schemeClr val="tx2">
                      <a:lumMod val="90000"/>
                    </a:schemeClr>
                  </a:gs>
                  <a:gs pos="50000">
                    <a:schemeClr val="tx2">
                      <a:lumMod val="50000"/>
                    </a:schemeClr>
                  </a:gs>
                  <a:gs pos="100000">
                    <a:schemeClr val="tx2">
                      <a:lumMod val="25000"/>
                    </a:schemeClr>
                  </a:gs>
                </a:gsLst>
                <a:lin ang="5400000" scaled="0"/>
              </a:gra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/>
          <a:lstStyle/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85000"/>
              <a:buFont typeface="Wingdings 2" pitchFamily="18" charset="2"/>
              <a:buChar char=""/>
              <a:tabLst/>
              <a:defRPr/>
            </a:pPr>
            <a:r>
              <a:rPr kumimoji="1" lang="cs-CZ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http://www.alza.cz/</a:t>
            </a:r>
            <a:endParaRPr kumimoji="1" lang="cs-CZ" sz="3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1480" marR="0" lvl="0" indent="-342900" algn="l" defTabSz="914400" rtl="0" eaLnBrk="1" fontAlgn="auto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>
                  <a:lumMod val="75000"/>
                </a:schemeClr>
              </a:buClr>
              <a:buSzPct val="85000"/>
              <a:buFont typeface="Wingdings 2" pitchFamily="18" charset="2"/>
              <a:buChar char=""/>
              <a:tabLst/>
              <a:defRPr/>
            </a:pPr>
            <a:endParaRPr kumimoji="1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8572560" cy="3702754"/>
          </a:xfrm>
        </p:spPr>
        <p:txBody>
          <a:bodyPr/>
          <a:lstStyle/>
          <a:p>
            <a:pPr algn="ctr"/>
            <a:r>
              <a:rPr lang="cs-CZ" sz="3600" dirty="0" smtClean="0">
                <a:solidFill>
                  <a:schemeClr val="tx1"/>
                </a:solidFill>
              </a:rPr>
              <a:t>Vstupní zařízení je hardware, pomocí kterého s počítačem komunikujeme, počítač si pořizuje data. </a:t>
            </a:r>
            <a:br>
              <a:rPr lang="cs-CZ" sz="3600" dirty="0" smtClean="0">
                <a:solidFill>
                  <a:schemeClr val="tx1"/>
                </a:solidFill>
              </a:rPr>
            </a:br>
            <a:r>
              <a:rPr lang="cs-CZ" sz="3600" dirty="0" smtClean="0">
                <a:solidFill>
                  <a:schemeClr val="tx1"/>
                </a:solidFill>
              </a:rPr>
              <a:t/>
            </a:r>
            <a:br>
              <a:rPr lang="cs-CZ" sz="3600" dirty="0" smtClean="0">
                <a:solidFill>
                  <a:schemeClr val="tx1"/>
                </a:solidFill>
              </a:rPr>
            </a:br>
            <a:r>
              <a:rPr lang="cs-CZ" dirty="0" smtClean="0">
                <a:solidFill>
                  <a:schemeClr val="tx1"/>
                </a:solidFill>
              </a:rPr>
              <a:t>Můžeme tam zařadit :</a:t>
            </a:r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Klávesnice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1357298"/>
            <a:ext cx="8643966" cy="250033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sz="3200" dirty="0" smtClean="0"/>
              <a:t>Klávesnice slouží k základní komunikaci s počítačem. </a:t>
            </a:r>
          </a:p>
          <a:p>
            <a:pPr algn="ctr">
              <a:buNone/>
            </a:pPr>
            <a:endParaRPr lang="cs-CZ" sz="3200" dirty="0" smtClean="0"/>
          </a:p>
          <a:p>
            <a:pPr algn="ctr">
              <a:buNone/>
            </a:pPr>
            <a:r>
              <a:rPr lang="cs-CZ" sz="3200" dirty="0" smtClean="0"/>
              <a:t>Klávesnici můžeme k počítači připojit pomocí konektoru PS/2, sběrnice USB, bezdrátově.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786190"/>
            <a:ext cx="3250397" cy="10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3857628"/>
            <a:ext cx="2893594" cy="2481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873820"/>
            <a:ext cx="2881318" cy="198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57224" y="0"/>
            <a:ext cx="7772400" cy="914400"/>
          </a:xfrm>
        </p:spPr>
        <p:txBody>
          <a:bodyPr/>
          <a:lstStyle/>
          <a:p>
            <a:r>
              <a:rPr lang="cs-CZ" dirty="0" smtClean="0"/>
              <a:t>Myš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785794"/>
            <a:ext cx="8858280" cy="2214578"/>
          </a:xfrm>
        </p:spPr>
        <p:txBody>
          <a:bodyPr/>
          <a:lstStyle/>
          <a:p>
            <a:pPr algn="ctr">
              <a:buNone/>
            </a:pPr>
            <a:r>
              <a:rPr lang="cs-CZ" sz="3200" dirty="0" smtClean="0"/>
              <a:t>Používáme  třítlačítkovou myš, třetí tlačítko je většinou nahrazeno kolečkem.</a:t>
            </a:r>
          </a:p>
          <a:p>
            <a:pPr algn="ctr">
              <a:buNone/>
            </a:pPr>
            <a:r>
              <a:rPr lang="cs-CZ" sz="3200" dirty="0" smtClean="0"/>
              <a:t>Myš můžeme k počítači připojit pomocí konektoru PS/2, pomocí sběrnice USB, bezdrátově.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357158" y="3286124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b="1" dirty="0" smtClean="0"/>
              <a:t>V dnešní době používáme dva základní druhy myší 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cs-CZ" sz="2800" b="1" dirty="0" smtClean="0"/>
              <a:t>Optická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cs-CZ" sz="2800" b="1" dirty="0" smtClean="0"/>
              <a:t>Laserová</a:t>
            </a:r>
          </a:p>
          <a:p>
            <a:pPr marL="342900" indent="-342900" algn="ctr"/>
            <a:endParaRPr lang="cs-CZ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390860"/>
            <a:ext cx="2500330" cy="2467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357696"/>
            <a:ext cx="3071802" cy="2500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714884"/>
            <a:ext cx="300586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Zástupný symbol pro zápatí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772400" cy="914400"/>
          </a:xfrm>
        </p:spPr>
        <p:txBody>
          <a:bodyPr/>
          <a:lstStyle/>
          <a:p>
            <a:r>
              <a:rPr lang="cs-CZ" dirty="0" err="1" smtClean="0"/>
              <a:t>Trackball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071546"/>
            <a:ext cx="8715436" cy="2786082"/>
          </a:xfrm>
        </p:spPr>
        <p:txBody>
          <a:bodyPr/>
          <a:lstStyle/>
          <a:p>
            <a:pPr algn="ctr">
              <a:buNone/>
            </a:pPr>
            <a:r>
              <a:rPr lang="cs-CZ" sz="3200" dirty="0" smtClean="0"/>
              <a:t>Je polohovací zařízení umístěné buď v notebooku nebo zvlášť. </a:t>
            </a:r>
          </a:p>
          <a:p>
            <a:pPr algn="ctr">
              <a:buNone/>
            </a:pPr>
            <a:r>
              <a:rPr lang="cs-CZ" sz="3200" dirty="0" smtClean="0"/>
              <a:t>Používá se například v práci s grafickými programy, kde potřebujeme přesně nastavit kurzor nebo jej používají tělesně postižení.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143380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4143380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4143380"/>
            <a:ext cx="2857520" cy="2533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Touchpad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85720" y="1500174"/>
            <a:ext cx="8858280" cy="1357322"/>
          </a:xfrm>
        </p:spPr>
        <p:txBody>
          <a:bodyPr/>
          <a:lstStyle/>
          <a:p>
            <a:pPr algn="ctr">
              <a:buNone/>
            </a:pPr>
            <a:r>
              <a:rPr lang="cs-CZ" sz="3200" dirty="0" smtClean="0"/>
              <a:t>Touchpad je polohovací zařízení, které </a:t>
            </a:r>
            <a:r>
              <a:rPr lang="cs-CZ" sz="3200" dirty="0" smtClean="0"/>
              <a:t>najdeme v  </a:t>
            </a:r>
            <a:r>
              <a:rPr lang="cs-CZ" sz="3200" dirty="0" smtClean="0"/>
              <a:t>noteboocích.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500438"/>
            <a:ext cx="3000396" cy="2882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643314"/>
            <a:ext cx="394695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Tablet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2071702"/>
          </a:xfrm>
        </p:spPr>
        <p:txBody>
          <a:bodyPr/>
          <a:lstStyle/>
          <a:p>
            <a:pPr algn="ctr">
              <a:buNone/>
            </a:pPr>
            <a:r>
              <a:rPr lang="cs-CZ" sz="2800" dirty="0" smtClean="0"/>
              <a:t>Je určen hlavně pro práci s grafikou. </a:t>
            </a:r>
          </a:p>
          <a:p>
            <a:pPr algn="ctr">
              <a:buNone/>
            </a:pPr>
            <a:r>
              <a:rPr lang="cs-CZ" sz="2800" dirty="0" smtClean="0"/>
              <a:t>Po ploše jezdíme speciálním perem a pomocí síly přítlaku můžeme například regulovat tloušťku čáry. 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714752"/>
            <a:ext cx="3571900" cy="248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3500438"/>
            <a:ext cx="3910278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Joystick a volant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1857388"/>
          </a:xfrm>
        </p:spPr>
        <p:txBody>
          <a:bodyPr/>
          <a:lstStyle/>
          <a:p>
            <a:pPr algn="ctr">
              <a:buNone/>
            </a:pPr>
            <a:r>
              <a:rPr lang="cs-CZ" sz="3200" dirty="0" smtClean="0"/>
              <a:t>Herní zařízení.</a:t>
            </a:r>
          </a:p>
          <a:p>
            <a:pPr algn="ctr">
              <a:buNone/>
            </a:pPr>
            <a:r>
              <a:rPr lang="cs-CZ" sz="3200" dirty="0" smtClean="0"/>
              <a:t> Používají ho hlavně hráči počítačových her.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876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3571876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8" y="3571876"/>
            <a:ext cx="2357454" cy="2670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Scanner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268760"/>
            <a:ext cx="7772400" cy="20162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3200" dirty="0" smtClean="0"/>
              <a:t>Je zařízení , které nám umožní převést </a:t>
            </a:r>
            <a:r>
              <a:rPr lang="cs-CZ" sz="3200" dirty="0" smtClean="0"/>
              <a:t>fyzickou předlohu (např. dokument na papíře) </a:t>
            </a:r>
            <a:r>
              <a:rPr lang="cs-CZ" sz="3200" dirty="0" smtClean="0"/>
              <a:t>do digitální.</a:t>
            </a:r>
            <a:endParaRPr lang="cs-CZ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143248"/>
            <a:ext cx="3500462" cy="3122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286124"/>
            <a:ext cx="4539876" cy="2928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Mgr. Jan Vobornik, Masarykova ZŠ</a:t>
            </a:r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Twilight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0" t="100000" r="5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0" t="100000" r="50000" b="10000"/>
          </a:path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0000"/>
                <a:satMod val="200000"/>
              </a:schemeClr>
            </a:duotone>
          </a:blip>
          <a:tile tx="0" ty="0" sx="120000" sy="12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</Template>
  <TotalTime>941</TotalTime>
  <Words>270</Words>
  <Application>Microsoft Office PowerPoint</Application>
  <PresentationFormat>Předvádění na obrazovce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Twilight</vt:lpstr>
      <vt:lpstr>Hardware</vt:lpstr>
      <vt:lpstr>Vstupní zařízení je hardware, pomocí kterého s počítačem komunikujeme, počítač si pořizuje data.   Můžeme tam zařadit :</vt:lpstr>
      <vt:lpstr>Klávesnice</vt:lpstr>
      <vt:lpstr>Myš</vt:lpstr>
      <vt:lpstr>Trackball</vt:lpstr>
      <vt:lpstr>Touchpad</vt:lpstr>
      <vt:lpstr>Tablet</vt:lpstr>
      <vt:lpstr>Joystick a volant</vt:lpstr>
      <vt:lpstr>Scanner</vt:lpstr>
      <vt:lpstr>Webkamera</vt:lpstr>
      <vt:lpstr>Snímek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</dc:title>
  <dc:creator>Honza</dc:creator>
  <cp:lastModifiedBy>vobornik</cp:lastModifiedBy>
  <cp:revision>5</cp:revision>
  <dcterms:created xsi:type="dcterms:W3CDTF">2010-10-03T16:21:37Z</dcterms:created>
  <dcterms:modified xsi:type="dcterms:W3CDTF">2015-12-02T10:34:33Z</dcterms:modified>
</cp:coreProperties>
</file>