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61" r:id="rId3"/>
    <p:sldId id="257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0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50000" saltData="nVlYZqJn+s/XCVcHLwZf1w" hashData="/7L4UdDxkS1bItKBtWzADUavVbE" cryptProvider="" algIdExt="0" algIdExtSource="" cryptProviderTypeExt="0" cryptProviderTypeExtSource="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57224" y="4000504"/>
            <a:ext cx="7772400" cy="903534"/>
          </a:xfrm>
        </p:spPr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marR="9144" algn="l">
              <a:defRPr sz="3600" b="1" cap="none" spc="0" baseline="0">
                <a:ln/>
                <a:solidFill>
                  <a:schemeClr val="tx2">
                    <a:lumMod val="75000"/>
                  </a:schemeClr>
                </a:solidFill>
                <a:effectLst/>
              </a:defRPr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857224" y="5143512"/>
            <a:ext cx="7772400" cy="651504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cs-CZ" altLang="ja-JP" smtClean="0"/>
              <a:t>Klepnutím lze upravit styl předlohy podnadpisů.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8429652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7286644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Rectangle 18"/>
          <p:cNvSpPr/>
          <p:nvPr/>
        </p:nvSpPr>
        <p:spPr>
          <a:xfrm>
            <a:off x="7286644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7572396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Rectangle 20"/>
          <p:cNvSpPr/>
          <p:nvPr/>
        </p:nvSpPr>
        <p:spPr>
          <a:xfrm>
            <a:off x="7572396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Rectangle 21"/>
          <p:cNvSpPr/>
          <p:nvPr/>
        </p:nvSpPr>
        <p:spPr>
          <a:xfrm>
            <a:off x="7858148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Rectangle 22"/>
          <p:cNvSpPr/>
          <p:nvPr/>
        </p:nvSpPr>
        <p:spPr>
          <a:xfrm>
            <a:off x="7858148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8429652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Rectangle 24"/>
          <p:cNvSpPr/>
          <p:nvPr/>
        </p:nvSpPr>
        <p:spPr>
          <a:xfrm>
            <a:off x="8143900" y="3357562"/>
            <a:ext cx="214314" cy="214314"/>
          </a:xfrm>
          <a:prstGeom prst="rect">
            <a:avLst/>
          </a:prstGeom>
          <a:solidFill>
            <a:schemeClr val="bg2">
              <a:lumMod val="60000"/>
              <a:lumOff val="40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Rectangle 25"/>
          <p:cNvSpPr/>
          <p:nvPr/>
        </p:nvSpPr>
        <p:spPr>
          <a:xfrm>
            <a:off x="8143900" y="2786058"/>
            <a:ext cx="214314" cy="21431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Rectangle 26"/>
          <p:cNvSpPr/>
          <p:nvPr/>
        </p:nvSpPr>
        <p:spPr>
          <a:xfrm>
            <a:off x="7572396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Rectangle 29"/>
          <p:cNvSpPr/>
          <p:nvPr/>
        </p:nvSpPr>
        <p:spPr>
          <a:xfrm>
            <a:off x="7858148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Rectangle 30"/>
          <p:cNvSpPr/>
          <p:nvPr/>
        </p:nvSpPr>
        <p:spPr>
          <a:xfrm>
            <a:off x="8429652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Rectangle 32"/>
          <p:cNvSpPr/>
          <p:nvPr/>
        </p:nvSpPr>
        <p:spPr>
          <a:xfrm>
            <a:off x="8143900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Rectangle 36"/>
          <p:cNvSpPr/>
          <p:nvPr/>
        </p:nvSpPr>
        <p:spPr>
          <a:xfrm>
            <a:off x="7286644" y="3071810"/>
            <a:ext cx="214314" cy="214314"/>
          </a:xfrm>
          <a:prstGeom prst="rect">
            <a:avLst/>
          </a:prstGeom>
          <a:solidFill>
            <a:schemeClr val="bg2">
              <a:lumMod val="75000"/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4214818"/>
            <a:ext cx="5718048" cy="977486"/>
          </a:xfrm>
        </p:spPr>
        <p:txBody>
          <a:bodyPr lIns="82296" tIns="45720" bIns="0" anchor="t"/>
          <a:lstStyle>
            <a:lvl1pPr marL="374904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366404"/>
            <a:ext cx="8156448" cy="777240"/>
          </a:xfrm>
        </p:spPr>
        <p:txBody>
          <a:bodyPr tIns="64008"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lvl1pPr algn="l">
              <a:buNone/>
              <a:defRPr sz="3800" b="1" cap="none" spc="0" baseline="0">
                <a:ln/>
                <a:solidFill>
                  <a:schemeClr val="tx2">
                    <a:lumMod val="75000"/>
                  </a:schemeClr>
                </a:solidFill>
                <a:effectLst/>
              </a:defRPr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714348" y="5277543"/>
            <a:ext cx="7500990" cy="1588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2528878" cy="1162050"/>
          </a:xfrm>
        </p:spPr>
        <p:txBody>
          <a:bodyPr anchor="ctr"/>
          <a:lstStyle>
            <a:lvl1pPr algn="l">
              <a:buNone/>
              <a:defRPr sz="2000" b="0"/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28878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285728"/>
            <a:ext cx="5486400" cy="57213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914400" y="4941829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4400" y="357166"/>
            <a:ext cx="6858048" cy="4286280"/>
          </a:xfrm>
          <a:noFill/>
          <a:ln w="12700">
            <a:noFill/>
          </a:ln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lang="cs-CZ" altLang="ja-JP" smtClean="0"/>
              <a:t>Klepnutím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914400" y="5643578"/>
            <a:ext cx="6858000" cy="428628"/>
          </a:xfrm>
        </p:spPr>
        <p:txBody>
          <a:bodyPr>
            <a:normAutofit/>
          </a:bodyPr>
          <a:lstStyle>
            <a:lvl1pPr marL="27432" indent="0">
              <a:spcBef>
                <a:spcPts val="0"/>
              </a:spcBef>
              <a:buNone/>
              <a:defRPr sz="11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-1"/>
            <a:ext cx="214282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>
            <a:extLst/>
          </a:lstStyle>
          <a:p>
            <a:r>
              <a:rPr lang="cs-CZ" altLang="ja-JP" smtClean="0"/>
              <a:t>Klepnutím lze upravit styl předlohy nadpisů.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571612"/>
            <a:ext cx="7772400" cy="4783948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cs-CZ" altLang="ja-JP" smtClean="0"/>
              <a:t>Klepnutím lze upravit styly předlohy textu.</a:t>
            </a:r>
          </a:p>
          <a:p>
            <a:pPr lvl="1"/>
            <a:r>
              <a:rPr lang="cs-CZ" altLang="ja-JP" smtClean="0"/>
              <a:t>Druhá úroveň</a:t>
            </a:r>
          </a:p>
          <a:p>
            <a:pPr lvl="2"/>
            <a:r>
              <a:rPr lang="cs-CZ" altLang="ja-JP" smtClean="0"/>
              <a:t>Třetí úroveň</a:t>
            </a:r>
          </a:p>
          <a:p>
            <a:pPr lvl="3"/>
            <a:r>
              <a:rPr lang="cs-CZ" altLang="ja-JP" smtClean="0"/>
              <a:t>Čtvrtá úroveň</a:t>
            </a:r>
          </a:p>
          <a:p>
            <a:pPr lvl="4"/>
            <a:r>
              <a:rPr lang="cs-CZ" altLang="ja-JP" smtClean="0"/>
              <a:t>Pátá úroveň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21461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100">
                <a:solidFill>
                  <a:schemeClr val="tx2"/>
                </a:solidFill>
              </a:defRPr>
            </a:lvl1pPr>
            <a:extLst/>
          </a:lstStyle>
          <a:p>
            <a:fld id="{452E0E71-12E1-46E1-BDF4-F5F50D012507}" type="datetimeFigureOut">
              <a:rPr lang="cs-CZ" smtClean="0"/>
              <a:pPr/>
              <a:t>23.4.2012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21461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>
              <a:defRPr sz="11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21461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>
              <a:defRPr sz="1200">
                <a:solidFill>
                  <a:schemeClr val="tx2"/>
                </a:solidFill>
              </a:defRPr>
            </a:lvl1pPr>
            <a:extLst/>
          </a:lstStyle>
          <a:p>
            <a:fld id="{5459FD32-255D-419D-BB7A-DE3E28C39E4D}" type="slidenum">
              <a:rPr lang="cs-CZ" smtClean="0"/>
              <a:pPr/>
              <a:t>‹#›</a:t>
            </a:fld>
            <a:endParaRPr lang="cs-CZ"/>
          </a:p>
        </p:txBody>
      </p:sp>
      <p:cxnSp>
        <p:nvCxnSpPr>
          <p:cNvPr id="20" name="Straight Connector 19"/>
          <p:cNvCxnSpPr/>
          <p:nvPr/>
        </p:nvCxnSpPr>
        <p:spPr>
          <a:xfrm rot="5400000">
            <a:off x="-3293075" y="3429000"/>
            <a:ext cx="6858000" cy="1588"/>
          </a:xfrm>
          <a:prstGeom prst="line">
            <a:avLst/>
          </a:prstGeom>
          <a:ln w="127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-3243408" y="3428230"/>
            <a:ext cx="6858000" cy="1588"/>
          </a:xfrm>
          <a:prstGeom prst="line">
            <a:avLst/>
          </a:prstGeom>
          <a:ln w="12700">
            <a:solidFill>
              <a:schemeClr val="bg2">
                <a:lumMod val="75000"/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-3185349" y="3428230"/>
            <a:ext cx="6858000" cy="1588"/>
          </a:xfrm>
          <a:prstGeom prst="line">
            <a:avLst/>
          </a:prstGeom>
          <a:ln w="3175">
            <a:solidFill>
              <a:schemeClr val="tx1"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rot="5400000">
            <a:off x="5699724" y="3428182"/>
            <a:ext cx="6858000" cy="1588"/>
          </a:xfrm>
          <a:prstGeom prst="line">
            <a:avLst/>
          </a:prstGeom>
          <a:ln w="28575">
            <a:solidFill>
              <a:schemeClr val="tx1">
                <a:alpha val="5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1" sz="4000" b="1" kern="1200" cap="none" spc="0" baseline="0">
          <a:ln/>
          <a:gradFill>
            <a:gsLst>
              <a:gs pos="0">
                <a:schemeClr val="tx2">
                  <a:lumMod val="90000"/>
                </a:schemeClr>
              </a:gs>
              <a:gs pos="50000">
                <a:schemeClr val="tx2">
                  <a:lumMod val="50000"/>
                </a:schemeClr>
              </a:gs>
              <a:gs pos="100000">
                <a:schemeClr val="tx2">
                  <a:lumMod val="2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accent2">
            <a:lumMod val="75000"/>
          </a:schemeClr>
        </a:buClr>
        <a:buSzPct val="85000"/>
        <a:buFont typeface="Wingdings 2" pitchFamily="18" charset="2"/>
        <a:buChar char="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" pitchFamily="2" charset="2"/>
        <a:buChar char="l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>
            <a:lumMod val="40000"/>
            <a:lumOff val="60000"/>
          </a:schemeClr>
        </a:buClr>
        <a:buSzPct val="65000"/>
        <a:buFont typeface="Wingdings 2" pitchFamily="18" charset="2"/>
        <a:buChar char="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2">
            <a:lumMod val="20000"/>
            <a:lumOff val="80000"/>
          </a:schemeClr>
        </a:buClr>
        <a:buSzPct val="100000"/>
        <a:buFont typeface="Arial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2">
            <a:lumMod val="75000"/>
          </a:schemeClr>
        </a:buClr>
        <a:buSzPct val="50000"/>
        <a:buFont typeface="Wingdings" pitchFamily="2" charset="2"/>
        <a:buChar char="n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lza.cz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cs-CZ" sz="8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Hardware</a:t>
            </a:r>
            <a:endParaRPr lang="cs-CZ" sz="88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85786" y="0"/>
            <a:ext cx="7943880" cy="1488176"/>
          </a:xfrm>
        </p:spPr>
        <p:txBody>
          <a:bodyPr/>
          <a:lstStyle/>
          <a:p>
            <a:r>
              <a:rPr lang="cs-CZ" dirty="0" smtClean="0"/>
              <a:t>Pevný disk </a:t>
            </a:r>
            <a:br>
              <a:rPr lang="cs-CZ" dirty="0" smtClean="0"/>
            </a:br>
            <a:r>
              <a:rPr lang="cs-CZ" dirty="0" smtClean="0"/>
              <a:t>(HDD - </a:t>
            </a:r>
            <a:r>
              <a:rPr lang="cs-CZ" dirty="0" err="1" smtClean="0"/>
              <a:t>hard</a:t>
            </a:r>
            <a:r>
              <a:rPr lang="cs-CZ" dirty="0" smtClean="0"/>
              <a:t> disk drive)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5786" y="1357298"/>
            <a:ext cx="7772400" cy="185738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Je na něm nainstalován operační systém.</a:t>
            </a:r>
          </a:p>
          <a:p>
            <a:r>
              <a:rPr lang="cs-CZ" sz="3200" dirty="0" smtClean="0"/>
              <a:t>Používá se k trvalému uchování velkého množství dat. </a:t>
            </a:r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3643314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3643314"/>
            <a:ext cx="285752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DVD mechaniky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1500198"/>
          </a:xfrm>
        </p:spPr>
        <p:txBody>
          <a:bodyPr/>
          <a:lstStyle/>
          <a:p>
            <a:r>
              <a:rPr lang="cs-CZ" sz="3200" dirty="0" smtClean="0"/>
              <a:t>jsou zařízení pro zápis a čtení dat do a z CD nebo DVD</a:t>
            </a:r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214686"/>
            <a:ext cx="2928958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Síťová karta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2786082"/>
          </a:xfrm>
        </p:spPr>
        <p:txBody>
          <a:bodyPr/>
          <a:lstStyle/>
          <a:p>
            <a:r>
              <a:rPr lang="cs-CZ" sz="3200" dirty="0" smtClean="0"/>
              <a:t>umožňuje propojit spolu více počítačů.</a:t>
            </a:r>
          </a:p>
          <a:p>
            <a:r>
              <a:rPr lang="cs-CZ" sz="3200" dirty="0" smtClean="0"/>
              <a:t>Umožňuje připojení k internetu a intranetu.  </a:t>
            </a:r>
          </a:p>
          <a:p>
            <a:r>
              <a:rPr lang="cs-CZ" sz="3200" dirty="0" smtClean="0"/>
              <a:t>Nejčastěji bývá integrovaná v základní desce.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78619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786190"/>
            <a:ext cx="2714644" cy="2796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 obrázků: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>
                <a:hlinkClick r:id="rId2"/>
              </a:rPr>
              <a:t>http://www.</a:t>
            </a:r>
            <a:r>
              <a:rPr lang="cs-CZ" dirty="0" err="1" smtClean="0">
                <a:hlinkClick r:id="rId2"/>
              </a:rPr>
              <a:t>alza.cz</a:t>
            </a:r>
            <a:r>
              <a:rPr lang="cs-CZ" dirty="0" smtClean="0">
                <a:hlinkClick r:id="rId2"/>
              </a:rPr>
              <a:t>/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cs-CZ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Dělení hardware</a:t>
            </a:r>
            <a:endParaRPr lang="cs-CZ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643314"/>
            <a:ext cx="150019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285860"/>
            <a:ext cx="1493516" cy="150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1357298"/>
            <a:ext cx="1855568" cy="126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ovéPole 6"/>
          <p:cNvSpPr txBox="1"/>
          <p:nvPr/>
        </p:nvSpPr>
        <p:spPr>
          <a:xfrm>
            <a:off x="6215074" y="5643578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cs-CZ" sz="3200" b="1" dirty="0" smtClean="0">
                <a:ln/>
                <a:solidFill>
                  <a:schemeClr val="accent3"/>
                </a:solidFill>
              </a:rPr>
              <a:t>Vstupní zařízení</a:t>
            </a:r>
            <a:endParaRPr lang="cs-CZ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642910" y="1500174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cs-CZ" sz="3200" b="1" dirty="0" smtClean="0">
                <a:ln/>
                <a:solidFill>
                  <a:schemeClr val="accent3"/>
                </a:solidFill>
              </a:rPr>
              <a:t>Výstupní zařízení</a:t>
            </a:r>
            <a:endParaRPr lang="cs-CZ" sz="3200" b="1" dirty="0">
              <a:ln/>
              <a:solidFill>
                <a:schemeClr val="accent3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928794" y="3071810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cs-CZ" sz="3200" b="1" dirty="0" smtClean="0">
                <a:ln/>
                <a:solidFill>
                  <a:schemeClr val="accent3"/>
                </a:solidFill>
              </a:rPr>
              <a:t>Počítačová skříň</a:t>
            </a:r>
            <a:endParaRPr lang="cs-CZ" sz="3200" b="1" dirty="0">
              <a:ln/>
              <a:solidFill>
                <a:schemeClr val="accent3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5000636"/>
            <a:ext cx="1302480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cs-CZ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Počítačová skříň (CASE)</a:t>
            </a:r>
            <a:br>
              <a:rPr lang="cs-CZ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cs-CZ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286124"/>
            <a:ext cx="335758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429000"/>
            <a:ext cx="321471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785786" y="1285860"/>
            <a:ext cx="7772400" cy="2143140"/>
          </a:xfrm>
        </p:spPr>
        <p:txBody>
          <a:bodyPr/>
          <a:lstStyle/>
          <a:p>
            <a:pPr algn="ctr"/>
            <a:r>
              <a:rPr lang="cs-CZ" sz="3200" dirty="0" smtClean="0"/>
              <a:t>Slouží k umístění hardware počítače, všech jeho komponent.</a:t>
            </a:r>
          </a:p>
          <a:p>
            <a:pPr algn="ctr"/>
            <a:r>
              <a:rPr lang="cs-CZ" sz="3200" dirty="0" smtClean="0"/>
              <a:t>Čím větší skříň, tím více vzduchu pro chlazení.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Počítačový zdroj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1143008"/>
          </a:xfrm>
        </p:spPr>
        <p:txBody>
          <a:bodyPr/>
          <a:lstStyle/>
          <a:p>
            <a:r>
              <a:rPr lang="cs-CZ" sz="3200" dirty="0" smtClean="0"/>
              <a:t>Zdroj mění a přivádí napětí pro ostatní hardwarové komponenty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7181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214686"/>
            <a:ext cx="257176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42910" y="512064"/>
            <a:ext cx="8215370" cy="914400"/>
          </a:xfrm>
        </p:spPr>
        <p:txBody>
          <a:bodyPr/>
          <a:lstStyle/>
          <a:p>
            <a:r>
              <a:rPr lang="cs-CZ" dirty="0" smtClean="0"/>
              <a:t>Základní deska (MOTHERBOARD)</a:t>
            </a:r>
            <a:endParaRPr lang="cs-CZ" dirty="0"/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857256"/>
          </a:xfrm>
        </p:spPr>
        <p:txBody>
          <a:bodyPr/>
          <a:lstStyle/>
          <a:p>
            <a:r>
              <a:rPr lang="cs-CZ" sz="3200" dirty="0" smtClean="0"/>
              <a:t>Propojuje jednotlivé komponenty.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496"/>
            <a:ext cx="328614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786058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8786842" cy="1059548"/>
          </a:xfrm>
        </p:spPr>
        <p:txBody>
          <a:bodyPr/>
          <a:lstStyle/>
          <a:p>
            <a:r>
              <a:rPr lang="cs-CZ" dirty="0" smtClean="0"/>
              <a:t>Procesor </a:t>
            </a:r>
            <a:br>
              <a:rPr lang="cs-CZ" dirty="0" smtClean="0"/>
            </a:br>
            <a:r>
              <a:rPr lang="cs-CZ" sz="3600" dirty="0" smtClean="0"/>
              <a:t>(CPU – </a:t>
            </a:r>
            <a:r>
              <a:rPr lang="cs-CZ" sz="3600" dirty="0" err="1" smtClean="0"/>
              <a:t>Central</a:t>
            </a:r>
            <a:r>
              <a:rPr lang="cs-CZ" sz="3600" dirty="0" smtClean="0"/>
              <a:t> </a:t>
            </a:r>
            <a:r>
              <a:rPr lang="cs-CZ" sz="3600" dirty="0" err="1" smtClean="0"/>
              <a:t>Processing</a:t>
            </a:r>
            <a:r>
              <a:rPr lang="cs-CZ" sz="3600" dirty="0" smtClean="0"/>
              <a:t> Unit)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4348" y="1428736"/>
            <a:ext cx="8143932" cy="1643074"/>
          </a:xfrm>
        </p:spPr>
        <p:txBody>
          <a:bodyPr>
            <a:normAutofit/>
          </a:bodyPr>
          <a:lstStyle/>
          <a:p>
            <a:r>
              <a:rPr lang="cs-CZ" dirty="0" smtClean="0"/>
              <a:t>Srdce počítače –  provádí operace s daty</a:t>
            </a:r>
          </a:p>
          <a:p>
            <a:r>
              <a:rPr lang="cs-CZ" dirty="0" smtClean="0"/>
              <a:t> Hlavní výrobci procesorů pro PC jsou  firmy – Intel a AMD</a:t>
            </a:r>
          </a:p>
          <a:p>
            <a:endParaRPr lang="cs-CZ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876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571876"/>
            <a:ext cx="2952760" cy="295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Operační paměť (RAM)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1571612"/>
            <a:ext cx="7772400" cy="1214446"/>
          </a:xfrm>
        </p:spPr>
        <p:txBody>
          <a:bodyPr/>
          <a:lstStyle/>
          <a:p>
            <a:r>
              <a:rPr lang="cs-CZ" sz="3200" dirty="0" smtClean="0"/>
              <a:t>Operační paměť uchovává a připravuje data při chodu počítače.</a:t>
            </a:r>
            <a:endParaRPr lang="cs-CZ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286124"/>
            <a:ext cx="328614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3000372"/>
            <a:ext cx="3619500" cy="361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Grafická karta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28662" y="1357298"/>
            <a:ext cx="7772400" cy="1928826"/>
          </a:xfrm>
        </p:spPr>
        <p:txBody>
          <a:bodyPr/>
          <a:lstStyle/>
          <a:p>
            <a:r>
              <a:rPr lang="cs-CZ" sz="3200" dirty="0" smtClean="0"/>
              <a:t>grafický výstup na monitor nebo jinou zobrazovací jednotku. </a:t>
            </a:r>
          </a:p>
          <a:p>
            <a:r>
              <a:rPr lang="cs-CZ" sz="3200" dirty="0" smtClean="0"/>
              <a:t>Může být i integrovaná v základní desce.</a:t>
            </a:r>
            <a:endParaRPr lang="cs-CZ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4290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4290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34290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Zvuková karta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28662" y="1357298"/>
            <a:ext cx="7772400" cy="3286148"/>
          </a:xfrm>
        </p:spPr>
        <p:txBody>
          <a:bodyPr/>
          <a:lstStyle/>
          <a:p>
            <a:r>
              <a:rPr lang="cs-CZ" sz="3200" dirty="0" smtClean="0"/>
              <a:t>zpracovává zvuk , který jde ven a dovnitř počítače. </a:t>
            </a:r>
          </a:p>
          <a:p>
            <a:r>
              <a:rPr lang="cs-CZ" sz="3200" dirty="0" smtClean="0"/>
              <a:t>Připojujeme si na ni reproduktory, sluchátka, mikrofon.</a:t>
            </a:r>
          </a:p>
          <a:p>
            <a:r>
              <a:rPr lang="cs-CZ" sz="3200" dirty="0" smtClean="0"/>
              <a:t> Nejčastěji bývá</a:t>
            </a:r>
            <a:br>
              <a:rPr lang="cs-CZ" sz="3200" dirty="0" smtClean="0"/>
            </a:br>
            <a:r>
              <a:rPr lang="cs-CZ" sz="3200" dirty="0" smtClean="0"/>
              <a:t>integrovaná v základní desce.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500546"/>
            <a:ext cx="2357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4500546"/>
            <a:ext cx="2357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wilight">
  <a:themeElements>
    <a:clrScheme name="Twilight">
      <a:dk1>
        <a:sysClr val="windowText" lastClr="000000"/>
      </a:dk1>
      <a:lt1>
        <a:sysClr val="window" lastClr="FFFFFF"/>
      </a:lt1>
      <a:dk2>
        <a:srgbClr val="461455"/>
      </a:dk2>
      <a:lt2>
        <a:srgbClr val="FFFFD2"/>
      </a:lt2>
      <a:accent1>
        <a:srgbClr val="B94B2D"/>
      </a:accent1>
      <a:accent2>
        <a:srgbClr val="B95F91"/>
      </a:accent2>
      <a:accent3>
        <a:srgbClr val="C8AF3C"/>
      </a:accent3>
      <a:accent4>
        <a:srgbClr val="78AA64"/>
      </a:accent4>
      <a:accent5>
        <a:srgbClr val="8264AA"/>
      </a:accent5>
      <a:accent6>
        <a:srgbClr val="D29B46"/>
      </a:accent6>
      <a:hlink>
        <a:srgbClr val="0000FF"/>
      </a:hlink>
      <a:folHlink>
        <a:srgbClr val="800080"/>
      </a:folHlink>
    </a:clrScheme>
    <a:fontScheme name="Twilight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wiligh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0" t="100000" r="5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0" t="100000" r="50000" b="10000"/>
          </a:path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0000"/>
                <a:satMod val="200000"/>
              </a:schemeClr>
            </a:duotone>
          </a:blip>
          <a:tile tx="0" ty="0" sx="120000" sy="12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Twilight</Template>
  <TotalTime>0</TotalTime>
  <Words>195</Words>
  <Application>Microsoft Office PowerPoint</Application>
  <PresentationFormat>Předvádění na obrazovce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Twilight</vt:lpstr>
      <vt:lpstr>Hardware</vt:lpstr>
      <vt:lpstr>Dělení hardware</vt:lpstr>
      <vt:lpstr>Počítačová skříň (CASE) </vt:lpstr>
      <vt:lpstr>Počítačový zdroj</vt:lpstr>
      <vt:lpstr>Základní deska (MOTHERBOARD)</vt:lpstr>
      <vt:lpstr>Procesor  (CPU – Central Processing Unit)</vt:lpstr>
      <vt:lpstr>Operační paměť (RAM)</vt:lpstr>
      <vt:lpstr>Grafická karta</vt:lpstr>
      <vt:lpstr>Zvuková karta</vt:lpstr>
      <vt:lpstr>Pevný disk  (HDD - hard disk drive)</vt:lpstr>
      <vt:lpstr>DVD mechaniky</vt:lpstr>
      <vt:lpstr>Síťová karta</vt:lpstr>
      <vt:lpstr>Zdroj obrázků: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Hardware</dc:title>
  <dc:creator/>
  <cp:lastModifiedBy/>
  <cp:revision>1</cp:revision>
  <dcterms:created xsi:type="dcterms:W3CDTF">2010-09-19T17:54:39Z</dcterms:created>
  <dcterms:modified xsi:type="dcterms:W3CDTF">2012-04-23T12:20:47Z</dcterms:modified>
</cp:coreProperties>
</file>