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IGOjIhMDvteaosEVVvoGMw" hashData="G6zN/0M+co4TxgGjfwrpJkJWu4w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ADF2D-5CAF-4AEF-A89C-6F84824BC45B}" type="datetimeFigureOut">
              <a:rPr lang="cs-CZ" smtClean="0"/>
              <a:t>19.9.2010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67EC9-FDF8-401B-A99A-618009ED821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67EC9-FDF8-401B-A99A-618009ED8211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BB006-8B88-4526-AE16-C9516DD8D691}" type="datetime1">
              <a:rPr lang="cs-CZ" smtClean="0"/>
              <a:t>19.9.2010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BD35-0119-4CC2-9B2B-2DED57564347}" type="datetime1">
              <a:rPr lang="cs-CZ" smtClean="0"/>
              <a:t>19.9.2010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6BB59-3E30-4623-809A-97A9CCC748BA}" type="datetime1">
              <a:rPr lang="cs-CZ" smtClean="0"/>
              <a:t>19.9.2010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2CC5-EF48-4CA2-88D5-13E82A1F7834}" type="datetime1">
              <a:rPr lang="cs-CZ" smtClean="0"/>
              <a:t>19.9.2010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823F3-4CEF-4297-AD3B-53498ABDB017}" type="datetime1">
              <a:rPr lang="cs-CZ" smtClean="0"/>
              <a:t>19.9.2010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F402B-3592-442E-8A14-D4CE2615C083}" type="datetime1">
              <a:rPr lang="cs-CZ" smtClean="0"/>
              <a:t>19.9.2010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2B5E-F738-4CAD-9859-95CBCA479F25}" type="datetime1">
              <a:rPr lang="cs-CZ" smtClean="0"/>
              <a:t>19.9.2010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7BDFD-4527-4862-9B0F-A2B46B55570C}" type="datetime1">
              <a:rPr lang="cs-CZ" smtClean="0"/>
              <a:t>19.9.2010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FE56E-2B74-4A06-9D7F-28E329AF09BA}" type="datetime1">
              <a:rPr lang="cs-CZ" smtClean="0"/>
              <a:t>19.9.2010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1DB5-4C3A-4BCB-B6D5-74A21122D6FE}" type="datetime1">
              <a:rPr lang="cs-CZ" smtClean="0"/>
              <a:t>19.9.2010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CB0A-946A-43C0-8CEB-B32EFB532AD3}" type="datetime1">
              <a:rPr lang="cs-CZ" smtClean="0"/>
              <a:t>19.9.2010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1AFEF44-0886-428A-BDE1-3B5020C70F36}" type="datetime1">
              <a:rPr lang="cs-CZ" smtClean="0"/>
              <a:t>19.9.2010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cs-CZ" smtClean="0"/>
              <a:t>Mgr. Jan Voborník   Masarykova ZŠ Broumov 2010</a:t>
            </a:r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9A65F99-19D0-4C2F-8129-55C8147A0490}" type="slidenum">
              <a:rPr lang="cs-CZ" smtClean="0"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Abakus_%28kalkul%C3%A1tor%29" TargetMode="External"/><Relationship Id="rId7" Type="http://schemas.openxmlformats.org/officeDocument/2006/relationships/hyperlink" Target="http://www.root.cz/zpravicky/30-let-historie-pc/" TargetMode="External"/><Relationship Id="rId2" Type="http://schemas.openxmlformats.org/officeDocument/2006/relationships/hyperlink" Target="http://referaty.superstudent.cz/materialy/historie-p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c-history.org/" TargetMode="External"/><Relationship Id="rId5" Type="http://schemas.openxmlformats.org/officeDocument/2006/relationships/hyperlink" Target="http://historie_pocitacu.sweb.cz/" TargetMode="External"/><Relationship Id="rId4" Type="http://schemas.openxmlformats.org/officeDocument/2006/relationships/hyperlink" Target="http://cs.wikipedia.org/wiki/D%C4%9Bjiny_po%C4%8D%C3%ADta%C4%8D%C5%A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85720" y="1643050"/>
            <a:ext cx="8858280" cy="3000396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/>
              <a:t>Historie </a:t>
            </a:r>
            <a:br>
              <a:rPr lang="cs-CZ" sz="5400" dirty="0" smtClean="0"/>
            </a:br>
            <a:r>
              <a:rPr lang="cs-CZ" sz="5400" dirty="0" smtClean="0"/>
              <a:t>osobních počítačů</a:t>
            </a:r>
            <a:br>
              <a:rPr lang="cs-CZ" sz="5400" dirty="0" smtClean="0"/>
            </a:br>
            <a:r>
              <a:rPr lang="cs-CZ" sz="5400" dirty="0" smtClean="0"/>
              <a:t/>
            </a:r>
            <a:br>
              <a:rPr lang="cs-CZ" sz="5400" dirty="0" smtClean="0"/>
            </a:br>
            <a:r>
              <a:rPr lang="cs-CZ" sz="5400" dirty="0" smtClean="0"/>
              <a:t>(</a:t>
            </a:r>
            <a:r>
              <a:rPr lang="cs-CZ" sz="5400" dirty="0" smtClean="0"/>
              <a:t>PC -</a:t>
            </a:r>
            <a:r>
              <a:rPr lang="cs-CZ" sz="5400" dirty="0" err="1" smtClean="0"/>
              <a:t>Personal</a:t>
            </a:r>
            <a:r>
              <a:rPr lang="cs-CZ" sz="5400" dirty="0" smtClean="0"/>
              <a:t> </a:t>
            </a:r>
            <a:r>
              <a:rPr lang="cs-CZ" sz="5400" dirty="0" err="1" smtClean="0"/>
              <a:t>Computer</a:t>
            </a:r>
            <a:r>
              <a:rPr lang="cs-CZ" sz="5400" dirty="0" smtClean="0"/>
              <a:t>)</a:t>
            </a:r>
            <a:endParaRPr lang="cs-CZ" sz="54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990988" cy="501650"/>
          </a:xfrm>
        </p:spPr>
        <p:txBody>
          <a:bodyPr/>
          <a:lstStyle/>
          <a:p>
            <a:pPr algn="ctr"/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dirty="0" smtClean="0"/>
              <a:t>Historie počítačů se odvíjí od historie matematiky.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179637"/>
            <a:ext cx="8229600" cy="1249363"/>
          </a:xfrm>
        </p:spPr>
        <p:txBody>
          <a:bodyPr/>
          <a:lstStyle/>
          <a:p>
            <a:r>
              <a:rPr lang="cs-CZ" b="1" dirty="0" smtClean="0"/>
              <a:t>Počítadlo</a:t>
            </a:r>
            <a:r>
              <a:rPr lang="cs-CZ" dirty="0" smtClean="0"/>
              <a:t> či </a:t>
            </a:r>
            <a:r>
              <a:rPr lang="cs-CZ" b="1" dirty="0" smtClean="0"/>
              <a:t>abakus</a:t>
            </a:r>
            <a:r>
              <a:rPr lang="cs-CZ" dirty="0" smtClean="0"/>
              <a:t> je jednoduchá mechanická pomůcka usnadňující výpočty.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215622"/>
            <a:ext cx="4572022" cy="3642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571876"/>
            <a:ext cx="400052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633798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71540"/>
          </a:xfrm>
        </p:spPr>
        <p:txBody>
          <a:bodyPr>
            <a:normAutofit/>
          </a:bodyPr>
          <a:lstStyle/>
          <a:p>
            <a:r>
              <a:rPr lang="cs-CZ" dirty="0" smtClean="0"/>
              <a:t>Kalkulačka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2249495"/>
          </a:xfrm>
        </p:spPr>
        <p:txBody>
          <a:bodyPr/>
          <a:lstStyle/>
          <a:p>
            <a:pPr algn="ctr">
              <a:buNone/>
            </a:pPr>
            <a:r>
              <a:rPr lang="cs-CZ" dirty="0" smtClean="0"/>
              <a:t>První krok k </a:t>
            </a:r>
            <a:r>
              <a:rPr lang="cs-CZ" dirty="0" smtClean="0"/>
              <a:t>mechanické </a:t>
            </a:r>
            <a:r>
              <a:rPr lang="cs-CZ" dirty="0" smtClean="0"/>
              <a:t>kalkulačce udělal už </a:t>
            </a:r>
            <a:r>
              <a:rPr lang="cs-CZ" b="1" dirty="0" err="1" smtClean="0">
                <a:solidFill>
                  <a:srgbClr val="FFFF00"/>
                </a:solidFill>
              </a:rPr>
              <a:t>Leonardo</a:t>
            </a:r>
            <a:r>
              <a:rPr lang="cs-CZ" b="1" dirty="0" smtClean="0">
                <a:solidFill>
                  <a:srgbClr val="FFFF00"/>
                </a:solidFill>
              </a:rPr>
              <a:t> </a:t>
            </a:r>
            <a:r>
              <a:rPr lang="cs-CZ" b="1" dirty="0" err="1" smtClean="0">
                <a:solidFill>
                  <a:srgbClr val="FFFF00"/>
                </a:solidFill>
              </a:rPr>
              <a:t>da</a:t>
            </a:r>
            <a:r>
              <a:rPr lang="cs-CZ" b="1" dirty="0" smtClean="0">
                <a:solidFill>
                  <a:srgbClr val="FFFF00"/>
                </a:solidFill>
              </a:rPr>
              <a:t> </a:t>
            </a:r>
            <a:r>
              <a:rPr lang="cs-CZ" b="1" dirty="0" smtClean="0">
                <a:solidFill>
                  <a:srgbClr val="FFFF00"/>
                </a:solidFill>
              </a:rPr>
              <a:t>Vinci - 15 stol</a:t>
            </a:r>
            <a:r>
              <a:rPr lang="cs-CZ" dirty="0" smtClean="0"/>
              <a:t>., </a:t>
            </a:r>
            <a:r>
              <a:rPr lang="cs-CZ" dirty="0" smtClean="0"/>
              <a:t>ale první doložená kalkulačka byla od </a:t>
            </a:r>
            <a:r>
              <a:rPr lang="cs-CZ" b="1" dirty="0" err="1" smtClean="0">
                <a:solidFill>
                  <a:srgbClr val="FFFF00"/>
                </a:solidFill>
              </a:rPr>
              <a:t>Blaise</a:t>
            </a:r>
            <a:r>
              <a:rPr lang="cs-CZ" b="1" dirty="0" smtClean="0">
                <a:solidFill>
                  <a:srgbClr val="FFFF00"/>
                </a:solidFill>
              </a:rPr>
              <a:t> </a:t>
            </a:r>
            <a:r>
              <a:rPr lang="cs-CZ" b="1" dirty="0" smtClean="0">
                <a:solidFill>
                  <a:srgbClr val="FFFF00"/>
                </a:solidFill>
              </a:rPr>
              <a:t>Pascala – 17 stol.</a:t>
            </a:r>
            <a:r>
              <a:rPr lang="cs-CZ" b="1" dirty="0" smtClean="0"/>
              <a:t>,</a:t>
            </a:r>
            <a:r>
              <a:rPr lang="cs-CZ" b="1" dirty="0" smtClean="0">
                <a:solidFill>
                  <a:srgbClr val="FFFF00"/>
                </a:solidFill>
              </a:rPr>
              <a:t> </a:t>
            </a:r>
            <a:r>
              <a:rPr lang="cs-CZ" dirty="0" smtClean="0"/>
              <a:t>která uměla sčítat a odčítat.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142331"/>
            <a:ext cx="6786610" cy="371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490922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24000"/>
          </a:xfrm>
        </p:spPr>
        <p:txBody>
          <a:bodyPr/>
          <a:lstStyle/>
          <a:p>
            <a:pPr algn="ctr"/>
            <a:r>
              <a:rPr lang="cs-CZ" dirty="0" smtClean="0"/>
              <a:t>Počítače </a:t>
            </a:r>
            <a:r>
              <a:rPr lang="cs-CZ" dirty="0" smtClean="0"/>
              <a:t>se rozdělují do tzv. </a:t>
            </a:r>
            <a:r>
              <a:rPr lang="cs-CZ" dirty="0" smtClean="0"/>
              <a:t>generací (1. – 4.)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67785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cs-CZ" sz="4000" b="1" dirty="0" smtClean="0">
                <a:solidFill>
                  <a:srgbClr val="FFFF00"/>
                </a:solidFill>
              </a:rPr>
              <a:t>1. generace</a:t>
            </a:r>
            <a:endParaRPr lang="cs-CZ" sz="4000" b="1" dirty="0">
              <a:solidFill>
                <a:srgbClr val="FFFF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0" y="242886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 smtClean="0"/>
              <a:t>První generace je charakteristická použitím </a:t>
            </a:r>
            <a:r>
              <a:rPr lang="cs-CZ" sz="2800" b="1" dirty="0" smtClean="0">
                <a:solidFill>
                  <a:srgbClr val="FFFF00"/>
                </a:solidFill>
              </a:rPr>
              <a:t>elektronek</a:t>
            </a:r>
            <a:endParaRPr lang="cs-CZ" sz="2800" b="1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266"/>
            <a:ext cx="4143372" cy="682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088" y="262067"/>
            <a:ext cx="8349316" cy="638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bdélník 6"/>
          <p:cNvSpPr/>
          <p:nvPr/>
        </p:nvSpPr>
        <p:spPr>
          <a:xfrm>
            <a:off x="15026" y="5000636"/>
            <a:ext cx="9128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400" dirty="0" smtClean="0"/>
              <a:t>Obsahoval 17 468 elektronek a potřebovával 150 KW elektrické energie</a:t>
            </a:r>
            <a:endParaRPr lang="cs-CZ" sz="2400" dirty="0"/>
          </a:p>
        </p:txBody>
      </p:sp>
      <p:sp>
        <p:nvSpPr>
          <p:cNvPr id="8" name="Obdélník 7"/>
          <p:cNvSpPr/>
          <p:nvPr/>
        </p:nvSpPr>
        <p:spPr>
          <a:xfrm>
            <a:off x="0" y="335756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/>
              <a:t>H</a:t>
            </a:r>
            <a:r>
              <a:rPr lang="cs-CZ" sz="3600" b="1" dirty="0" smtClean="0"/>
              <a:t>istoricky první elektronkový počítač </a:t>
            </a:r>
          </a:p>
          <a:p>
            <a:pPr algn="ctr"/>
            <a:r>
              <a:rPr lang="cs-CZ" sz="3600" b="1" dirty="0" smtClean="0"/>
              <a:t>ENIAC - 1943</a:t>
            </a:r>
            <a:endParaRPr lang="cs-CZ" sz="3600" b="1" dirty="0"/>
          </a:p>
        </p:txBody>
      </p:sp>
      <p:sp>
        <p:nvSpPr>
          <p:cNvPr id="9" name="Obdélník 8"/>
          <p:cNvSpPr/>
          <p:nvPr/>
        </p:nvSpPr>
        <p:spPr>
          <a:xfrm>
            <a:off x="2000232" y="5715016"/>
            <a:ext cx="4831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/>
              <a:t>Rychlost (operací/s) 100 - 1000</a:t>
            </a:r>
            <a:endParaRPr lang="cs-CZ" sz="2800" dirty="0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705236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714612" y="142852"/>
            <a:ext cx="3114668" cy="8207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4000" b="1" dirty="0" smtClean="0">
                <a:solidFill>
                  <a:srgbClr val="FFFF00"/>
                </a:solidFill>
              </a:rPr>
              <a:t>2. generace</a:t>
            </a:r>
            <a:endParaRPr lang="cs-CZ" sz="4000" b="1" dirty="0">
              <a:solidFill>
                <a:srgbClr val="FFFF0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2285984" y="4429132"/>
            <a:ext cx="4335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/>
              <a:t>Rychlost (operací/s) - Tisíce</a:t>
            </a:r>
            <a:endParaRPr lang="cs-CZ" sz="2800" b="1" dirty="0"/>
          </a:p>
        </p:txBody>
      </p:sp>
      <p:sp>
        <p:nvSpPr>
          <p:cNvPr id="5" name="Obdélník 4"/>
          <p:cNvSpPr/>
          <p:nvPr/>
        </p:nvSpPr>
        <p:spPr>
          <a:xfrm>
            <a:off x="0" y="121442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 smtClean="0"/>
              <a:t>Počítače druhé generace charakterizuje použití </a:t>
            </a:r>
            <a:r>
              <a:rPr lang="cs-CZ" sz="2800" b="1" dirty="0" smtClean="0">
                <a:solidFill>
                  <a:srgbClr val="FFFF00"/>
                </a:solidFill>
              </a:rPr>
              <a:t>tranzistorů</a:t>
            </a:r>
            <a:endParaRPr lang="cs-CZ" sz="2800" b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262839" cy="6094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bdélník 6"/>
          <p:cNvSpPr/>
          <p:nvPr/>
        </p:nvSpPr>
        <p:spPr>
          <a:xfrm>
            <a:off x="0" y="2143116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/>
              <a:t>UNIVAC I  byl první komerční, sériově vyráběný počítač vyrobený v USA.</a:t>
            </a:r>
            <a:endParaRPr lang="cs-CZ" sz="32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914400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71546"/>
            <a:ext cx="8286808" cy="552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919550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714612" y="142852"/>
            <a:ext cx="3114668" cy="8207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4000" b="1" dirty="0" smtClean="0">
                <a:solidFill>
                  <a:srgbClr val="FFFF00"/>
                </a:solidFill>
              </a:rPr>
              <a:t>3</a:t>
            </a:r>
            <a:r>
              <a:rPr lang="cs-CZ" sz="4000" b="1" dirty="0" smtClean="0">
                <a:solidFill>
                  <a:srgbClr val="FFFF00"/>
                </a:solidFill>
              </a:rPr>
              <a:t>. generace</a:t>
            </a:r>
            <a:endParaRPr lang="cs-CZ" sz="4000" b="1" dirty="0">
              <a:solidFill>
                <a:srgbClr val="FFFF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14298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 smtClean="0"/>
              <a:t>Třetí generace je charakteristická použitím </a:t>
            </a:r>
            <a:r>
              <a:rPr lang="cs-CZ" sz="2800" b="1" dirty="0" smtClean="0">
                <a:solidFill>
                  <a:srgbClr val="FFFF00"/>
                </a:solidFill>
              </a:rPr>
              <a:t>integrovaných obvodů</a:t>
            </a:r>
            <a:endParaRPr lang="cs-CZ" sz="2800" b="1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71678"/>
            <a:ext cx="6941137" cy="4448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8072494" cy="62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785926"/>
            <a:ext cx="5657873" cy="471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bdélník 8"/>
          <p:cNvSpPr/>
          <p:nvPr/>
        </p:nvSpPr>
        <p:spPr>
          <a:xfrm>
            <a:off x="1142976" y="2214554"/>
            <a:ext cx="69537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3200" b="1" dirty="0" smtClean="0"/>
              <a:t>Zde se objevuje firma IBM s počítačem</a:t>
            </a:r>
          </a:p>
          <a:p>
            <a:pPr algn="ctr"/>
            <a:r>
              <a:rPr lang="cs-CZ" sz="3200" b="1" dirty="0" smtClean="0"/>
              <a:t> – </a:t>
            </a:r>
          </a:p>
          <a:p>
            <a:pPr algn="ctr"/>
            <a:r>
              <a:rPr lang="cs-CZ" sz="3200" b="1" dirty="0" smtClean="0"/>
              <a:t>IBM </a:t>
            </a:r>
            <a:r>
              <a:rPr lang="cs-CZ" sz="3200" b="1" dirty="0" err="1" smtClean="0"/>
              <a:t>System</a:t>
            </a:r>
            <a:r>
              <a:rPr lang="cs-CZ" sz="3200" b="1" dirty="0" smtClean="0"/>
              <a:t> 360</a:t>
            </a:r>
            <a:endParaRPr lang="cs-CZ" sz="3200" b="1" dirty="0"/>
          </a:p>
        </p:txBody>
      </p:sp>
      <p:sp>
        <p:nvSpPr>
          <p:cNvPr id="10" name="Obdélník 9"/>
          <p:cNvSpPr/>
          <p:nvPr/>
        </p:nvSpPr>
        <p:spPr>
          <a:xfrm>
            <a:off x="2285984" y="5072074"/>
            <a:ext cx="5058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/>
              <a:t>Rychlost (operací/s) - </a:t>
            </a:r>
            <a:r>
              <a:rPr lang="cs-CZ" sz="2800" b="1" dirty="0" err="1" smtClean="0"/>
              <a:t>Desetisíce</a:t>
            </a:r>
            <a:endParaRPr lang="cs-CZ" sz="2800" b="1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642918"/>
            <a:ext cx="6929486" cy="552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Zástupný symbol pro zápatí 11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562360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2714612" y="142852"/>
            <a:ext cx="3114668" cy="8207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4000" b="1" dirty="0" smtClean="0">
                <a:solidFill>
                  <a:srgbClr val="FFFF00"/>
                </a:solidFill>
              </a:rPr>
              <a:t>4. generace</a:t>
            </a:r>
            <a:endParaRPr lang="cs-CZ" sz="4000" b="1" dirty="0">
              <a:solidFill>
                <a:srgbClr val="FFFF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14298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 smtClean="0"/>
              <a:t>Čtvrtá generace je charakteristická </a:t>
            </a:r>
            <a:r>
              <a:rPr lang="cs-CZ" sz="2800" b="1" dirty="0" smtClean="0">
                <a:solidFill>
                  <a:srgbClr val="FFFF00"/>
                </a:solidFill>
              </a:rPr>
              <a:t>mikroprocesory</a:t>
            </a:r>
            <a:r>
              <a:rPr lang="cs-CZ" sz="2800" b="1" dirty="0" smtClean="0"/>
              <a:t> a </a:t>
            </a:r>
            <a:r>
              <a:rPr lang="cs-CZ" sz="2800" b="1" dirty="0" smtClean="0">
                <a:solidFill>
                  <a:srgbClr val="FFFF00"/>
                </a:solidFill>
              </a:rPr>
              <a:t>osobními počítači</a:t>
            </a:r>
            <a:r>
              <a:rPr lang="cs-CZ" sz="2800" b="1" dirty="0" smtClean="0"/>
              <a:t>.</a:t>
            </a:r>
            <a:endParaRPr lang="cs-CZ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7620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643050"/>
            <a:ext cx="48958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714488"/>
            <a:ext cx="4786336" cy="478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071678"/>
            <a:ext cx="4286270" cy="428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70" y="2071664"/>
            <a:ext cx="4786336" cy="478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Obdélník 10"/>
          <p:cNvSpPr/>
          <p:nvPr/>
        </p:nvSpPr>
        <p:spPr>
          <a:xfrm>
            <a:off x="785786" y="2428868"/>
            <a:ext cx="80149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3200" b="1" dirty="0" smtClean="0"/>
              <a:t>Hlavní výrobci procesorů firmy AMD a INTEL</a:t>
            </a:r>
            <a:endParaRPr lang="cs-CZ" sz="3200" b="1" dirty="0"/>
          </a:p>
        </p:txBody>
      </p:sp>
      <p:sp>
        <p:nvSpPr>
          <p:cNvPr id="12" name="Obdélník 11"/>
          <p:cNvSpPr/>
          <p:nvPr/>
        </p:nvSpPr>
        <p:spPr>
          <a:xfrm>
            <a:off x="1857356" y="5072074"/>
            <a:ext cx="5857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dirty="0" smtClean="0"/>
              <a:t>Rychlost (operací/s) - desítky milionů</a:t>
            </a:r>
            <a:endParaRPr lang="cs-CZ" sz="2800" b="1" dirty="0"/>
          </a:p>
        </p:txBody>
      </p:sp>
      <p:sp>
        <p:nvSpPr>
          <p:cNvPr id="13" name="Zástupný symbol pro zápatí 12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562360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>
                <a:hlinkClick r:id="rId2"/>
              </a:rPr>
              <a:t>http://</a:t>
            </a:r>
            <a:r>
              <a:rPr lang="cs-CZ" sz="1600" dirty="0" smtClean="0">
                <a:hlinkClick r:id="rId2"/>
              </a:rPr>
              <a:t>referaty.superstudent.cz/materialy/historie-pc</a:t>
            </a:r>
            <a:endParaRPr lang="cs-CZ" sz="1600" dirty="0" smtClean="0"/>
          </a:p>
          <a:p>
            <a:r>
              <a:rPr lang="cs-CZ" sz="1600" dirty="0" smtClean="0">
                <a:hlinkClick r:id="rId3"/>
              </a:rPr>
              <a:t>http://cs.wikipedia.org/wiki/Abakus_%</a:t>
            </a:r>
            <a:r>
              <a:rPr lang="cs-CZ" sz="1600" dirty="0" smtClean="0">
                <a:hlinkClick r:id="rId3"/>
              </a:rPr>
              <a:t>28kalkul%C3%A1tor%29</a:t>
            </a:r>
            <a:endParaRPr lang="cs-CZ" sz="1600" dirty="0" smtClean="0"/>
          </a:p>
          <a:p>
            <a:r>
              <a:rPr lang="cs-CZ" sz="1600" dirty="0" smtClean="0">
                <a:hlinkClick r:id="rId4"/>
              </a:rPr>
              <a:t>http://</a:t>
            </a:r>
            <a:r>
              <a:rPr lang="cs-CZ" sz="1600" dirty="0" smtClean="0">
                <a:hlinkClick r:id="rId4"/>
              </a:rPr>
              <a:t>cs.wikipedia.org/wiki/D%C4%9Bjiny_po%C4%8D%C3%ADta%C4%8D%C5%AF</a:t>
            </a:r>
            <a:endParaRPr lang="cs-CZ" sz="1600" dirty="0" smtClean="0"/>
          </a:p>
          <a:p>
            <a:r>
              <a:rPr lang="cs-CZ" sz="1600" dirty="0" smtClean="0">
                <a:hlinkClick r:id="rId5"/>
              </a:rPr>
              <a:t>http://historie_</a:t>
            </a:r>
            <a:r>
              <a:rPr lang="cs-CZ" sz="1600" dirty="0" err="1" smtClean="0">
                <a:hlinkClick r:id="rId5"/>
              </a:rPr>
              <a:t>pocitacu.sweb.cz</a:t>
            </a:r>
            <a:r>
              <a:rPr lang="cs-CZ" sz="1600" dirty="0" smtClean="0">
                <a:hlinkClick r:id="rId5"/>
              </a:rPr>
              <a:t>/</a:t>
            </a:r>
            <a:endParaRPr lang="cs-CZ" sz="1600" dirty="0" smtClean="0"/>
          </a:p>
          <a:p>
            <a:r>
              <a:rPr lang="cs-CZ" sz="1600" i="1" dirty="0" smtClean="0">
                <a:hlinkClick r:id="rId6"/>
              </a:rPr>
              <a:t>www.</a:t>
            </a:r>
            <a:r>
              <a:rPr lang="cs-CZ" sz="1600" b="1" i="1" dirty="0" err="1" smtClean="0">
                <a:hlinkClick r:id="rId6"/>
              </a:rPr>
              <a:t>pc</a:t>
            </a:r>
            <a:r>
              <a:rPr lang="cs-CZ" sz="1600" i="1" dirty="0" smtClean="0">
                <a:hlinkClick r:id="rId6"/>
              </a:rPr>
              <a:t>-</a:t>
            </a:r>
            <a:r>
              <a:rPr lang="cs-CZ" sz="1600" b="1" i="1" dirty="0" err="1" smtClean="0">
                <a:hlinkClick r:id="rId6"/>
              </a:rPr>
              <a:t>history</a:t>
            </a:r>
            <a:r>
              <a:rPr lang="cs-CZ" sz="1600" i="1" dirty="0" err="1" smtClean="0">
                <a:hlinkClick r:id="rId6"/>
              </a:rPr>
              <a:t>.org</a:t>
            </a:r>
            <a:endParaRPr lang="cs-CZ" sz="1600" i="1" dirty="0" smtClean="0"/>
          </a:p>
          <a:p>
            <a:r>
              <a:rPr lang="cs-CZ" sz="1600" dirty="0" smtClean="0">
                <a:hlinkClick r:id="rId7"/>
              </a:rPr>
              <a:t>http://www.</a:t>
            </a:r>
            <a:r>
              <a:rPr lang="cs-CZ" sz="1600" dirty="0" err="1" smtClean="0">
                <a:hlinkClick r:id="rId7"/>
              </a:rPr>
              <a:t>root.cz</a:t>
            </a:r>
            <a:r>
              <a:rPr lang="cs-CZ" sz="1600" dirty="0" smtClean="0">
                <a:hlinkClick r:id="rId7"/>
              </a:rPr>
              <a:t>/</a:t>
            </a:r>
            <a:r>
              <a:rPr lang="cs-CZ" sz="1600" dirty="0" err="1" smtClean="0">
                <a:hlinkClick r:id="rId7"/>
              </a:rPr>
              <a:t>zpravicky</a:t>
            </a:r>
            <a:r>
              <a:rPr lang="cs-CZ" sz="1600" dirty="0" smtClean="0">
                <a:hlinkClick r:id="rId7"/>
              </a:rPr>
              <a:t>/30-let-historie-</a:t>
            </a:r>
            <a:r>
              <a:rPr lang="cs-CZ" sz="1600" dirty="0" err="1" smtClean="0">
                <a:hlinkClick r:id="rId7"/>
              </a:rPr>
              <a:t>pc</a:t>
            </a:r>
            <a:r>
              <a:rPr lang="cs-CZ" sz="1600" dirty="0" smtClean="0">
                <a:hlinkClick r:id="rId7"/>
              </a:rPr>
              <a:t>/</a:t>
            </a:r>
            <a:endParaRPr lang="cs-CZ" sz="1600" dirty="0" smtClean="0"/>
          </a:p>
          <a:p>
            <a:r>
              <a:rPr lang="cs-CZ" sz="1600" dirty="0" smtClean="0"/>
              <a:t>www.</a:t>
            </a:r>
            <a:r>
              <a:rPr lang="cs-CZ" sz="1600" dirty="0" err="1" smtClean="0"/>
              <a:t>alza.cz</a:t>
            </a:r>
            <a:endParaRPr lang="cs-CZ" sz="1600" dirty="0" smtClean="0"/>
          </a:p>
          <a:p>
            <a:endParaRPr lang="cs-CZ" sz="1600" dirty="0" smtClean="0"/>
          </a:p>
          <a:p>
            <a:endParaRPr lang="cs-CZ" sz="1600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438400" y="6356350"/>
            <a:ext cx="3490922" cy="501650"/>
          </a:xfrm>
        </p:spPr>
        <p:txBody>
          <a:bodyPr/>
          <a:lstStyle/>
          <a:p>
            <a:r>
              <a:rPr lang="cs-CZ" dirty="0" smtClean="0"/>
              <a:t>Mgr. Jan Voborník   Masarykova ZŠ Broumov 2010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Deluxe</Template>
  <TotalTime>0</TotalTime>
  <Words>260</Words>
  <Application>Microsoft Office PowerPoint</Application>
  <PresentationFormat>Předvádění na obrazovce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Deluxe</vt:lpstr>
      <vt:lpstr>Historie  osobních počítačů  (PC -Personal Computer)</vt:lpstr>
      <vt:lpstr>Historie počítačů se odvíjí od historie matematiky.</vt:lpstr>
      <vt:lpstr>Kalkulačka</vt:lpstr>
      <vt:lpstr>Počítače se rozdělují do tzv. generací (1. – 4.)</vt:lpstr>
      <vt:lpstr>Snímek 5</vt:lpstr>
      <vt:lpstr>Snímek 6</vt:lpstr>
      <vt:lpstr>Snímek 7</vt:lpstr>
      <vt:lpstr>Použité 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 osobních počítačů  (PC -Personal Computer)</dc:title>
  <dc:creator/>
  <cp:lastModifiedBy/>
  <cp:revision>3</cp:revision>
  <dcterms:created xsi:type="dcterms:W3CDTF">2010-09-19T09:37:35Z</dcterms:created>
  <dcterms:modified xsi:type="dcterms:W3CDTF">2010-09-19T13:06:59Z</dcterms:modified>
</cp:coreProperties>
</file>