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4" r:id="rId3"/>
    <p:sldId id="270" r:id="rId4"/>
    <p:sldId id="265" r:id="rId5"/>
    <p:sldId id="271" r:id="rId6"/>
    <p:sldId id="272" r:id="rId7"/>
    <p:sldId id="273" r:id="rId8"/>
    <p:sldId id="274" r:id="rId9"/>
    <p:sldId id="276" r:id="rId10"/>
    <p:sldId id="277" r:id="rId11"/>
    <p:sldId id="278" r:id="rId12"/>
    <p:sldId id="279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07C53-D1F2-4778-B348-1A49FE90D39A}" type="datetimeFigureOut">
              <a:rPr lang="cs-CZ" smtClean="0"/>
              <a:pPr/>
              <a:t>30.5.2012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D2EFE-EC6E-4F0C-A56C-9CA056192683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baseline="0" dirty="0" smtClean="0">
                <a:solidFill>
                  <a:srgbClr val="FF0000"/>
                </a:solidFill>
              </a:rPr>
              <a:t>Na obrázku je hypertextový odkaz na tabulku v Excelu - 09. Microsoft Excel – graf.xlsx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2</a:t>
            </a:fld>
            <a:endParaRPr lang="cs-CZ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3</a:t>
            </a:fld>
            <a:endParaRPr lang="cs-C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30.5.2012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30.5.2012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30.5.2012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30.5.2012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30.5.2012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30.5.2012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30.5.2012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30.5.2012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30.5.2012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30.5.2012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30.5.2012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4000">
              <a:schemeClr val="tx1">
                <a:lumMod val="95000"/>
                <a:lumOff val="5000"/>
                <a:alpha val="50000"/>
              </a:schemeClr>
            </a:gs>
            <a:gs pos="39999">
              <a:srgbClr val="0A128C"/>
            </a:gs>
            <a:gs pos="70000">
              <a:srgbClr val="181CC7"/>
            </a:gs>
            <a:gs pos="90000">
              <a:srgbClr val="7005D4"/>
            </a:gs>
            <a:gs pos="100000">
              <a:srgbClr val="8C3D91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B11DB-77BA-407D-80E6-FC398DC1BE7C}" type="datetimeFigureOut">
              <a:rPr lang="cs-CZ" smtClean="0"/>
              <a:pPr/>
              <a:t>30.5.2012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09.%20Microsoft%20Excel%20-%20graf.xls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09.%20Microsoft%20Ecxel%20-%20graf.xls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85720" y="1000108"/>
            <a:ext cx="8501122" cy="288609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cs-CZ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Microsoft </a:t>
            </a:r>
            <a:br>
              <a:rPr lang="cs-CZ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cs-CZ" sz="9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	</a:t>
            </a:r>
            <a:r>
              <a:rPr lang="cs-CZ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   Excel 2007</a:t>
            </a:r>
            <a:endParaRPr lang="cs-CZ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57290" y="4286256"/>
            <a:ext cx="6400800" cy="1752600"/>
          </a:xfrm>
        </p:spPr>
        <p:txBody>
          <a:bodyPr>
            <a:normAutofit/>
            <a:scene3d>
              <a:camera prst="perspectiveContrastingLeftFacing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cs-CZ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Graf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r="38248" b="31736"/>
          <a:stretch>
            <a:fillRect/>
          </a:stretch>
        </p:blipFill>
        <p:spPr bwMode="auto">
          <a:xfrm>
            <a:off x="1214414" y="1785926"/>
            <a:ext cx="7143800" cy="4935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Obdélník 2"/>
          <p:cNvSpPr/>
          <p:nvPr/>
        </p:nvSpPr>
        <p:spPr>
          <a:xfrm>
            <a:off x="3428992" y="3714752"/>
            <a:ext cx="4643470" cy="292895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cxnSp>
        <p:nvCxnSpPr>
          <p:cNvPr id="4" name="Přímá spojovací šipka 3"/>
          <p:cNvCxnSpPr>
            <a:endCxn id="3" idx="0"/>
          </p:cNvCxnSpPr>
          <p:nvPr/>
        </p:nvCxnSpPr>
        <p:spPr>
          <a:xfrm rot="16200000" flipH="1">
            <a:off x="4446985" y="2411010"/>
            <a:ext cx="2071700" cy="535783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ástupný symbol pro obsah 2"/>
          <p:cNvSpPr txBox="1">
            <a:spLocks/>
          </p:cNvSpPr>
          <p:nvPr/>
        </p:nvSpPr>
        <p:spPr>
          <a:xfrm>
            <a:off x="142844" y="0"/>
            <a:ext cx="9001156" cy="135729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Graf můžeme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dále upravovat, popřípadě i změnit typ grafu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Klikneme na graf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cs-CZ" sz="32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r="-262" b="79521"/>
          <a:stretch>
            <a:fillRect/>
          </a:stretch>
        </p:blipFill>
        <p:spPr bwMode="auto">
          <a:xfrm>
            <a:off x="190437" y="1142984"/>
            <a:ext cx="8953563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Obdélník 2"/>
          <p:cNvSpPr/>
          <p:nvPr/>
        </p:nvSpPr>
        <p:spPr>
          <a:xfrm>
            <a:off x="4500562" y="1285860"/>
            <a:ext cx="1500198" cy="28575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cxnSp>
        <p:nvCxnSpPr>
          <p:cNvPr id="4" name="Přímá spojovací šipka 3"/>
          <p:cNvCxnSpPr>
            <a:stCxn id="5" idx="0"/>
            <a:endCxn id="3" idx="2"/>
          </p:cNvCxnSpPr>
          <p:nvPr/>
        </p:nvCxnSpPr>
        <p:spPr>
          <a:xfrm rot="5400000" flipH="1" flipV="1">
            <a:off x="3839768" y="2232422"/>
            <a:ext cx="2071702" cy="750083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ástupný symbol pro obsah 2"/>
          <p:cNvSpPr txBox="1">
            <a:spLocks/>
          </p:cNvSpPr>
          <p:nvPr/>
        </p:nvSpPr>
        <p:spPr>
          <a:xfrm>
            <a:off x="0" y="3643314"/>
            <a:ext cx="9001156" cy="257176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Pás karet se nám rozšíří o 3 položky</a:t>
            </a:r>
          </a:p>
          <a:p>
            <a:pPr marL="514350" indent="-514350" algn="ctr">
              <a:spcBef>
                <a:spcPct val="20000"/>
              </a:spcBef>
              <a:buClr>
                <a:srgbClr val="FFC000"/>
              </a:buClr>
              <a:buSzPct val="70000"/>
              <a:buFont typeface="+mj-lt"/>
              <a:buAutoNum type="arabicPeriod"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Návrh</a:t>
            </a:r>
          </a:p>
          <a:p>
            <a:pPr marL="514350" indent="-514350" algn="ctr">
              <a:spcBef>
                <a:spcPct val="20000"/>
              </a:spcBef>
              <a:buClr>
                <a:srgbClr val="FFC000"/>
              </a:buClr>
              <a:buSzPct val="70000"/>
              <a:buFont typeface="+mj-lt"/>
              <a:buAutoNum type="arabicPeriod"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Rozložení</a:t>
            </a:r>
          </a:p>
          <a:p>
            <a:pPr marL="514350" indent="-514350" algn="ctr">
              <a:spcBef>
                <a:spcPct val="20000"/>
              </a:spcBef>
              <a:buClr>
                <a:srgbClr val="FFC000"/>
              </a:buClr>
              <a:buSzPct val="70000"/>
              <a:buFont typeface="+mj-lt"/>
              <a:buAutoNum type="arabicPeriod"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Formát</a:t>
            </a:r>
            <a:endParaRPr lang="cs-CZ" sz="32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2"/>
          <p:cNvSpPr txBox="1">
            <a:spLocks/>
          </p:cNvSpPr>
          <p:nvPr/>
        </p:nvSpPr>
        <p:spPr>
          <a:xfrm>
            <a:off x="142844" y="2500306"/>
            <a:ext cx="9001156" cy="135732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Pomocí těchto tří nových karet si graf přizpůsobujeme dle potřeb.</a:t>
            </a:r>
            <a:endParaRPr lang="cs-CZ" sz="32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0" y="142852"/>
            <a:ext cx="9286908" cy="938234"/>
          </a:xfrm>
        </p:spPr>
        <p:txBody>
          <a:bodyPr>
            <a:normAutofit/>
          </a:bodyPr>
          <a:lstStyle/>
          <a:p>
            <a:pPr algn="ctr"/>
            <a:r>
              <a:rPr lang="cs-CZ" b="1" dirty="0" smtClean="0">
                <a:solidFill>
                  <a:schemeClr val="bg1"/>
                </a:solidFill>
              </a:rPr>
              <a:t>Vytváření </a:t>
            </a:r>
            <a:r>
              <a:rPr lang="cs-CZ" b="1" dirty="0" smtClean="0">
                <a:solidFill>
                  <a:srgbClr val="FFFF00"/>
                </a:solidFill>
              </a:rPr>
              <a:t>grafů</a:t>
            </a:r>
            <a:r>
              <a:rPr lang="cs-CZ" b="1" dirty="0" smtClean="0">
                <a:solidFill>
                  <a:schemeClr val="bg1"/>
                </a:solidFill>
              </a:rPr>
              <a:t> – MS Excel 2007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785786" y="1000108"/>
            <a:ext cx="7500990" cy="92869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Vytvořte si následující tabulku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 t="20819" r="80172" b="33103"/>
          <a:stretch>
            <a:fillRect/>
          </a:stretch>
        </p:blipFill>
        <p:spPr bwMode="auto">
          <a:xfrm>
            <a:off x="2643174" y="1643050"/>
            <a:ext cx="3500462" cy="5084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2"/>
          <p:cNvSpPr txBox="1">
            <a:spLocks/>
          </p:cNvSpPr>
          <p:nvPr/>
        </p:nvSpPr>
        <p:spPr>
          <a:xfrm>
            <a:off x="714348" y="285728"/>
            <a:ext cx="7500990" cy="92869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Označíme (vybereme) oblast, kde se nacházejí data pro sestrojení grafu</a:t>
            </a:r>
          </a:p>
        </p:txBody>
      </p:sp>
      <p:pic>
        <p:nvPicPr>
          <p:cNvPr id="2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 t="20819" r="80172" b="33103"/>
          <a:stretch>
            <a:fillRect/>
          </a:stretch>
        </p:blipFill>
        <p:spPr bwMode="auto">
          <a:xfrm>
            <a:off x="2571736" y="1643050"/>
            <a:ext cx="3500462" cy="5084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Obdélník 6"/>
          <p:cNvSpPr/>
          <p:nvPr/>
        </p:nvSpPr>
        <p:spPr>
          <a:xfrm>
            <a:off x="2857488" y="2285992"/>
            <a:ext cx="2857520" cy="421484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2"/>
          <p:cNvSpPr txBox="1">
            <a:spLocks/>
          </p:cNvSpPr>
          <p:nvPr/>
        </p:nvSpPr>
        <p:spPr>
          <a:xfrm>
            <a:off x="642910" y="1000108"/>
            <a:ext cx="8143932" cy="92869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Klikneme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na kartu 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VLOŽENÍ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r="15291" b="73096"/>
          <a:stretch>
            <a:fillRect/>
          </a:stretch>
        </p:blipFill>
        <p:spPr bwMode="auto">
          <a:xfrm>
            <a:off x="0" y="2214553"/>
            <a:ext cx="9144000" cy="1815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Obdélník 13"/>
          <p:cNvSpPr/>
          <p:nvPr/>
        </p:nvSpPr>
        <p:spPr>
          <a:xfrm>
            <a:off x="785786" y="2357430"/>
            <a:ext cx="714380" cy="35719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cxnSp>
        <p:nvCxnSpPr>
          <p:cNvPr id="16" name="Přímá spojovací šipka 15"/>
          <p:cNvCxnSpPr/>
          <p:nvPr/>
        </p:nvCxnSpPr>
        <p:spPr>
          <a:xfrm rot="10800000" flipV="1">
            <a:off x="1571604" y="1571612"/>
            <a:ext cx="4429156" cy="71438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l="19192" t="1" r="47057" b="80940"/>
          <a:stretch>
            <a:fillRect/>
          </a:stretch>
        </p:blipFill>
        <p:spPr bwMode="auto">
          <a:xfrm>
            <a:off x="1000100" y="428604"/>
            <a:ext cx="5464955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Obdélník 13"/>
          <p:cNvSpPr/>
          <p:nvPr/>
        </p:nvSpPr>
        <p:spPr>
          <a:xfrm>
            <a:off x="1928794" y="928670"/>
            <a:ext cx="4572032" cy="128588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cxnSp>
        <p:nvCxnSpPr>
          <p:cNvPr id="16" name="Přímá spojovací šipka 15"/>
          <p:cNvCxnSpPr/>
          <p:nvPr/>
        </p:nvCxnSpPr>
        <p:spPr>
          <a:xfrm rot="16200000" flipV="1">
            <a:off x="3393273" y="2893215"/>
            <a:ext cx="1500198" cy="14287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ástupný symbol pro obsah 2"/>
          <p:cNvSpPr txBox="1">
            <a:spLocks/>
          </p:cNvSpPr>
          <p:nvPr/>
        </p:nvSpPr>
        <p:spPr>
          <a:xfrm>
            <a:off x="928662" y="4065517"/>
            <a:ext cx="7143800" cy="2792483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 kartě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VLOŽENÍ 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 podrobněji podíváme na skupinu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GRAFY</a:t>
            </a:r>
            <a:endParaRPr lang="cs-CZ" sz="32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1425" y="2786058"/>
            <a:ext cx="5362575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 l="19192" t="1" r="47057" b="80940"/>
          <a:stretch>
            <a:fillRect/>
          </a:stretch>
        </p:blipFill>
        <p:spPr bwMode="auto">
          <a:xfrm>
            <a:off x="1000100" y="428604"/>
            <a:ext cx="5464955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Obdélník 13"/>
          <p:cNvSpPr/>
          <p:nvPr/>
        </p:nvSpPr>
        <p:spPr>
          <a:xfrm>
            <a:off x="6000760" y="1928802"/>
            <a:ext cx="500066" cy="28575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cxnSp>
        <p:nvCxnSpPr>
          <p:cNvPr id="16" name="Přímá spojovací šipka 15"/>
          <p:cNvCxnSpPr/>
          <p:nvPr/>
        </p:nvCxnSpPr>
        <p:spPr>
          <a:xfrm flipV="1">
            <a:off x="3357554" y="2214554"/>
            <a:ext cx="2571768" cy="42862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ástupný symbol pro obsah 2"/>
          <p:cNvSpPr txBox="1">
            <a:spLocks/>
          </p:cNvSpPr>
          <p:nvPr/>
        </p:nvSpPr>
        <p:spPr>
          <a:xfrm>
            <a:off x="0" y="2714620"/>
            <a:ext cx="3714744" cy="3292549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Klinkneme na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rozbalovací nabídku grafů</a:t>
            </a:r>
            <a:endParaRPr lang="cs-CZ" sz="32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7554" y="214290"/>
            <a:ext cx="561203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Obdélník 13"/>
          <p:cNvSpPr/>
          <p:nvPr/>
        </p:nvSpPr>
        <p:spPr>
          <a:xfrm>
            <a:off x="3428992" y="571480"/>
            <a:ext cx="1285884" cy="321471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cxnSp>
        <p:nvCxnSpPr>
          <p:cNvPr id="16" name="Přímá spojovací šipka 15"/>
          <p:cNvCxnSpPr>
            <a:stCxn id="7" idx="0"/>
          </p:cNvCxnSpPr>
          <p:nvPr/>
        </p:nvCxnSpPr>
        <p:spPr>
          <a:xfrm rot="5400000" flipH="1" flipV="1">
            <a:off x="2160975" y="1089415"/>
            <a:ext cx="714380" cy="182165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ástupný symbol pro obsah 2"/>
          <p:cNvSpPr txBox="1">
            <a:spLocks/>
          </p:cNvSpPr>
          <p:nvPr/>
        </p:nvSpPr>
        <p:spPr>
          <a:xfrm>
            <a:off x="0" y="2357431"/>
            <a:ext cx="3214678" cy="178595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Zde můžete vybírat z různých</a:t>
            </a:r>
          </a:p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typů grafů</a:t>
            </a:r>
            <a:endParaRPr lang="cs-CZ" sz="32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Zástupný symbol pro obsah 2"/>
          <p:cNvSpPr txBox="1">
            <a:spLocks/>
          </p:cNvSpPr>
          <p:nvPr/>
        </p:nvSpPr>
        <p:spPr>
          <a:xfrm>
            <a:off x="4214810" y="4572008"/>
            <a:ext cx="4214842" cy="178595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Náhled stylů 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grafů</a:t>
            </a:r>
          </a:p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jak bude graf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vypadat</a:t>
            </a:r>
            <a:endParaRPr lang="cs-CZ" sz="32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4714876" y="500042"/>
            <a:ext cx="4214842" cy="207170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cxnSp>
        <p:nvCxnSpPr>
          <p:cNvPr id="13" name="Přímá spojovací šipka 12"/>
          <p:cNvCxnSpPr>
            <a:stCxn id="11" idx="0"/>
          </p:cNvCxnSpPr>
          <p:nvPr/>
        </p:nvCxnSpPr>
        <p:spPr>
          <a:xfrm rot="5400000" flipH="1" flipV="1">
            <a:off x="5554272" y="3411141"/>
            <a:ext cx="1928826" cy="392909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7" grpId="0"/>
      <p:bldP spid="11" grpId="0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05127" y="0"/>
            <a:ext cx="6038873" cy="4151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Obdélník 13"/>
          <p:cNvSpPr/>
          <p:nvPr/>
        </p:nvSpPr>
        <p:spPr>
          <a:xfrm>
            <a:off x="3214678" y="857232"/>
            <a:ext cx="1285884" cy="42862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cxnSp>
        <p:nvCxnSpPr>
          <p:cNvPr id="16" name="Přímá spojovací šipka 15"/>
          <p:cNvCxnSpPr>
            <a:stCxn id="7" idx="0"/>
            <a:endCxn id="14" idx="1"/>
          </p:cNvCxnSpPr>
          <p:nvPr/>
        </p:nvCxnSpPr>
        <p:spPr>
          <a:xfrm rot="5400000" flipH="1" flipV="1">
            <a:off x="1768066" y="910820"/>
            <a:ext cx="1285885" cy="1607339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ástupný symbol pro obsah 2"/>
          <p:cNvSpPr txBox="1">
            <a:spLocks/>
          </p:cNvSpPr>
          <p:nvPr/>
        </p:nvSpPr>
        <p:spPr>
          <a:xfrm>
            <a:off x="0" y="2357431"/>
            <a:ext cx="3214678" cy="178595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My si zvolíme</a:t>
            </a:r>
          </a:p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Spojnicový</a:t>
            </a:r>
            <a:endParaRPr lang="cs-CZ" sz="32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Zástupný symbol pro obsah 2"/>
          <p:cNvSpPr txBox="1">
            <a:spLocks/>
          </p:cNvSpPr>
          <p:nvPr/>
        </p:nvSpPr>
        <p:spPr>
          <a:xfrm>
            <a:off x="3714744" y="4429132"/>
            <a:ext cx="4929222" cy="192882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Ze spojnicových grafů si vybereme</a:t>
            </a:r>
          </a:p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Spojnicový se značkami</a:t>
            </a:r>
            <a:endParaRPr lang="cs-CZ" sz="32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Obdélník 11"/>
          <p:cNvSpPr/>
          <p:nvPr/>
        </p:nvSpPr>
        <p:spPr>
          <a:xfrm>
            <a:off x="6357950" y="1714488"/>
            <a:ext cx="642942" cy="71438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cxnSp>
        <p:nvCxnSpPr>
          <p:cNvPr id="13" name="Přímá spojovací šipka 12"/>
          <p:cNvCxnSpPr>
            <a:stCxn id="11" idx="0"/>
          </p:cNvCxnSpPr>
          <p:nvPr/>
        </p:nvCxnSpPr>
        <p:spPr>
          <a:xfrm rot="5400000" flipH="1" flipV="1">
            <a:off x="5447116" y="3232545"/>
            <a:ext cx="1928826" cy="464349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7" grpId="0"/>
      <p:bldP spid="11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r="38248" b="31736"/>
          <a:stretch>
            <a:fillRect/>
          </a:stretch>
        </p:blipFill>
        <p:spPr bwMode="auto">
          <a:xfrm>
            <a:off x="1214414" y="1500174"/>
            <a:ext cx="7143800" cy="4935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Obdélník 2"/>
          <p:cNvSpPr/>
          <p:nvPr/>
        </p:nvSpPr>
        <p:spPr>
          <a:xfrm>
            <a:off x="3428992" y="3429000"/>
            <a:ext cx="4643470" cy="292895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cxnSp>
        <p:nvCxnSpPr>
          <p:cNvPr id="4" name="Přímá spojovací šipka 3"/>
          <p:cNvCxnSpPr>
            <a:endCxn id="3" idx="0"/>
          </p:cNvCxnSpPr>
          <p:nvPr/>
        </p:nvCxnSpPr>
        <p:spPr>
          <a:xfrm rot="16200000" flipH="1">
            <a:off x="4339828" y="2018101"/>
            <a:ext cx="2143138" cy="678659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Zástupný symbol pro obsah 2"/>
          <p:cNvSpPr txBox="1">
            <a:spLocks/>
          </p:cNvSpPr>
          <p:nvPr/>
        </p:nvSpPr>
        <p:spPr>
          <a:xfrm>
            <a:off x="142844" y="0"/>
            <a:ext cx="9001156" cy="135729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 listu, kde se nacházela tabulka jsme</a:t>
            </a:r>
          </a:p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vytvořili graf</a:t>
            </a:r>
            <a:endParaRPr lang="cs-CZ" sz="32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1969</TotalTime>
  <Words>140</Words>
  <Application>Microsoft Office PowerPoint</Application>
  <PresentationFormat>Předvádění na obrazovce (4:3)</PresentationFormat>
  <Paragraphs>31</Paragraphs>
  <Slides>12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Motiv sady Office</vt:lpstr>
      <vt:lpstr>Microsoft       Excel 2007</vt:lpstr>
      <vt:lpstr>Vytváření grafů – MS Excel 2007</vt:lpstr>
      <vt:lpstr>Snímek 3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      Excel 2007</dc:title>
  <dc:creator>Honza</dc:creator>
  <cp:lastModifiedBy>Honza</cp:lastModifiedBy>
  <cp:revision>159</cp:revision>
  <dcterms:created xsi:type="dcterms:W3CDTF">2012-04-25T15:44:44Z</dcterms:created>
  <dcterms:modified xsi:type="dcterms:W3CDTF">2012-05-30T20:31:14Z</dcterms:modified>
</cp:coreProperties>
</file>