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07C53-D1F2-4778-B348-1A49FE90D39A}" type="datetimeFigureOut">
              <a:rPr lang="cs-CZ" smtClean="0"/>
              <a:pPr/>
              <a:t>16.5.2012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D2EFE-EC6E-4F0C-A56C-9CA05619268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2</a:t>
            </a:fld>
            <a:endParaRPr lang="cs-CZ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11</a:t>
            </a:fld>
            <a:endParaRPr lang="cs-CZ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12</a:t>
            </a:fld>
            <a:endParaRPr lang="cs-CZ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13</a:t>
            </a:fld>
            <a:endParaRPr lang="cs-CZ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14</a:t>
            </a:fld>
            <a:endParaRPr lang="cs-CZ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15</a:t>
            </a:fld>
            <a:endParaRPr lang="cs-CZ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16</a:t>
            </a:fld>
            <a:endParaRPr lang="cs-CZ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17</a:t>
            </a:fld>
            <a:endParaRPr lang="cs-CZ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18</a:t>
            </a:fld>
            <a:endParaRPr lang="cs-CZ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19</a:t>
            </a:fld>
            <a:endParaRPr lang="cs-CZ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20</a:t>
            </a:fld>
            <a:endParaRPr lang="cs-C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Ukázat:</a:t>
            </a:r>
            <a:r>
              <a:rPr lang="cs-CZ" baseline="0" dirty="0" smtClean="0">
                <a:solidFill>
                  <a:srgbClr val="FF0000"/>
                </a:solidFill>
              </a:rPr>
              <a:t> doplnění tabulky          Na obrázku je hypertextový odkaz na tabulku prodej ovoce2 v Excelu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3</a:t>
            </a:fld>
            <a:endParaRPr lang="cs-CZ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21</a:t>
            </a:fld>
            <a:endParaRPr lang="cs-CZ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22</a:t>
            </a:fld>
            <a:endParaRPr lang="cs-CZ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23</a:t>
            </a:fld>
            <a:endParaRPr lang="cs-CZ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24</a:t>
            </a:fld>
            <a:endParaRPr lang="cs-CZ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25</a:t>
            </a:fld>
            <a:endParaRPr lang="cs-CZ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26</a:t>
            </a:fld>
            <a:endParaRPr lang="cs-CZ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27</a:t>
            </a:fld>
            <a:endParaRPr lang="cs-CZ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28</a:t>
            </a:fld>
            <a:endParaRPr lang="cs-CZ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29</a:t>
            </a:fld>
            <a:endParaRPr lang="cs-C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4</a:t>
            </a:fld>
            <a:endParaRPr lang="cs-CZ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5</a:t>
            </a:fld>
            <a:endParaRPr lang="cs-CZ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6</a:t>
            </a:fld>
            <a:endParaRPr lang="cs-CZ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7</a:t>
            </a:fld>
            <a:endParaRPr lang="cs-CZ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8</a:t>
            </a:fld>
            <a:endParaRPr lang="cs-CZ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9</a:t>
            </a:fld>
            <a:endParaRPr lang="cs-CZ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10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16.5.2012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16.5.2012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16.5.2012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16.5.2012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16.5.2012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16.5.2012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16.5.2012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16.5.2012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16.5.2012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16.5.2012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16.5.2012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chemeClr val="tx1">
                <a:lumMod val="95000"/>
                <a:lumOff val="5000"/>
                <a:alpha val="50000"/>
              </a:schemeClr>
            </a:gs>
            <a:gs pos="39999">
              <a:srgbClr val="0A128C"/>
            </a:gs>
            <a:gs pos="70000">
              <a:srgbClr val="181CC7"/>
            </a:gs>
            <a:gs pos="90000">
              <a:srgbClr val="7005D4"/>
            </a:gs>
            <a:gs pos="100000">
              <a:srgbClr val="8C3D9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B11DB-77BA-407D-80E6-FC398DC1BE7C}" type="datetimeFigureOut">
              <a:rPr lang="cs-CZ" smtClean="0"/>
              <a:pPr/>
              <a:t>16.5.2012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06.%20Tabulka%20ovoce%202.xls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06.%20Tabulka%20ovoce%202.xls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85720" y="1000108"/>
            <a:ext cx="8501122" cy="288609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Microsoft </a:t>
            </a:r>
            <a:b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cs-CZ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	</a:t>
            </a:r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Excel 2007</a:t>
            </a:r>
            <a:endParaRPr lang="cs-CZ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57290" y="4286256"/>
            <a:ext cx="6400800" cy="1752600"/>
          </a:xfrm>
        </p:spPr>
        <p:txBody>
          <a:bodyPr>
            <a:normAutofit/>
            <a:scene3d>
              <a:camera prst="perspectiveContrastingLeftFacing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cs-CZ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Funkce</a:t>
            </a:r>
            <a:endParaRPr lang="cs-CZ" sz="8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 l="1154" t="11077" r="29615" b="27999"/>
          <a:stretch>
            <a:fillRect/>
          </a:stretch>
        </p:blipFill>
        <p:spPr bwMode="auto">
          <a:xfrm>
            <a:off x="214282" y="1857364"/>
            <a:ext cx="8786842" cy="483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ástupný symbol pro obsah 2"/>
          <p:cNvSpPr txBox="1">
            <a:spLocks/>
          </p:cNvSpPr>
          <p:nvPr/>
        </p:nvSpPr>
        <p:spPr>
          <a:xfrm>
            <a:off x="285720" y="214290"/>
            <a:ext cx="8429684" cy="1071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Proto si ukážeme elegantnější řešení.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to právě pomocí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vložení funkce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 l="-534" t="11077" r="29615" b="27999"/>
          <a:stretch>
            <a:fillRect/>
          </a:stretch>
        </p:blipFill>
        <p:spPr bwMode="auto">
          <a:xfrm>
            <a:off x="0" y="1857364"/>
            <a:ext cx="9001124" cy="483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ástupný symbol pro obsah 2"/>
          <p:cNvSpPr txBox="1">
            <a:spLocks/>
          </p:cNvSpPr>
          <p:nvPr/>
        </p:nvSpPr>
        <p:spPr>
          <a:xfrm>
            <a:off x="285720" y="214290"/>
            <a:ext cx="8429684" cy="1071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Klikneme do buňky G11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4" name="Přímá spojovací šipka 3"/>
          <p:cNvCxnSpPr/>
          <p:nvPr/>
        </p:nvCxnSpPr>
        <p:spPr>
          <a:xfrm rot="5400000">
            <a:off x="3107521" y="3393281"/>
            <a:ext cx="5429288" cy="7143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 t="15000" r="29017" b="27142"/>
          <a:stretch>
            <a:fillRect/>
          </a:stretch>
        </p:blipFill>
        <p:spPr bwMode="auto">
          <a:xfrm>
            <a:off x="357158" y="1928802"/>
            <a:ext cx="8442912" cy="430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ástupný symbol pro obsah 2"/>
          <p:cNvSpPr txBox="1">
            <a:spLocks/>
          </p:cNvSpPr>
          <p:nvPr/>
        </p:nvSpPr>
        <p:spPr>
          <a:xfrm>
            <a:off x="285720" y="214290"/>
            <a:ext cx="8429684" cy="1071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Pro vložení funkce klikneme na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symbol </a:t>
            </a:r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3200" b="1" i="1" baseline="-250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”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5" name="Přímá spojovací šipka 4"/>
          <p:cNvCxnSpPr/>
          <p:nvPr/>
        </p:nvCxnSpPr>
        <p:spPr>
          <a:xfrm rot="10800000" flipV="1">
            <a:off x="2571736" y="714356"/>
            <a:ext cx="5000660" cy="142876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 l="-1091" t="15709" r="24727" b="7490"/>
          <a:stretch>
            <a:fillRect/>
          </a:stretch>
        </p:blipFill>
        <p:spPr bwMode="auto">
          <a:xfrm>
            <a:off x="357158" y="1643050"/>
            <a:ext cx="7754269" cy="487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ástupný symbol pro obsah 2"/>
          <p:cNvSpPr txBox="1">
            <a:spLocks/>
          </p:cNvSpPr>
          <p:nvPr/>
        </p:nvSpPr>
        <p:spPr>
          <a:xfrm>
            <a:off x="285720" y="214290"/>
            <a:ext cx="8429684" cy="1071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Otevře se vám nabídkové okno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VLOŽIT FUNKCI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5" name="Přímá spojovací šipka 4"/>
          <p:cNvCxnSpPr>
            <a:stCxn id="8" idx="2"/>
          </p:cNvCxnSpPr>
          <p:nvPr/>
        </p:nvCxnSpPr>
        <p:spPr>
          <a:xfrm rot="16200000" flipH="1">
            <a:off x="3964777" y="1821645"/>
            <a:ext cx="2286016" cy="121444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14356"/>
            <a:ext cx="5348310" cy="4631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ástupný symbol pro obsah 2"/>
          <p:cNvSpPr txBox="1">
            <a:spLocks/>
          </p:cNvSpPr>
          <p:nvPr/>
        </p:nvSpPr>
        <p:spPr>
          <a:xfrm>
            <a:off x="5286380" y="2071678"/>
            <a:ext cx="3857620" cy="164307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 tomto poli můžete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vyhledat funkci 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kterou požadujete. 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5" name="Přímá spojovací šipka 4"/>
          <p:cNvCxnSpPr/>
          <p:nvPr/>
        </p:nvCxnSpPr>
        <p:spPr>
          <a:xfrm rot="10800000">
            <a:off x="3143240" y="1714488"/>
            <a:ext cx="2786082" cy="114300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857232"/>
            <a:ext cx="5348311" cy="4631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ástupný symbol pro obsah 2"/>
          <p:cNvSpPr txBox="1">
            <a:spLocks/>
          </p:cNvSpPr>
          <p:nvPr/>
        </p:nvSpPr>
        <p:spPr>
          <a:xfrm>
            <a:off x="5429256" y="1928802"/>
            <a:ext cx="3571900" cy="292895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Pokud víte, v které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kategorii se vaše funkce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nachází, tak ji zde můžete zvolit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5" name="Přímá spojovací šipka 4"/>
          <p:cNvCxnSpPr/>
          <p:nvPr/>
        </p:nvCxnSpPr>
        <p:spPr>
          <a:xfrm rot="10800000">
            <a:off x="4000496" y="2143116"/>
            <a:ext cx="1643074" cy="50006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500174"/>
            <a:ext cx="5357850" cy="4640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ástupný symbol pro obsah 2"/>
          <p:cNvSpPr txBox="1">
            <a:spLocks/>
          </p:cNvSpPr>
          <p:nvPr/>
        </p:nvSpPr>
        <p:spPr>
          <a:xfrm>
            <a:off x="-1285916" y="142852"/>
            <a:ext cx="8429684" cy="1071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My hledáme funkci, která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SEČTE VŠECHNA ČÍSLA 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5" name="Přímá spojovací šipka 4"/>
          <p:cNvCxnSpPr>
            <a:stCxn id="8" idx="2"/>
          </p:cNvCxnSpPr>
          <p:nvPr/>
        </p:nvCxnSpPr>
        <p:spPr>
          <a:xfrm rot="5400000">
            <a:off x="1821637" y="1250141"/>
            <a:ext cx="1143008" cy="107157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ástupný symbol pro obsah 2"/>
          <p:cNvSpPr txBox="1">
            <a:spLocks/>
          </p:cNvSpPr>
          <p:nvPr/>
        </p:nvSpPr>
        <p:spPr>
          <a:xfrm>
            <a:off x="6072198" y="357166"/>
            <a:ext cx="2786082" cy="221457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Vyhledaná funkce se nazývá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SUMA 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15" name="Přímá spojovací šipka 14"/>
          <p:cNvCxnSpPr/>
          <p:nvPr/>
        </p:nvCxnSpPr>
        <p:spPr>
          <a:xfrm rot="10800000" flipV="1">
            <a:off x="1285852" y="1214422"/>
            <a:ext cx="5429288" cy="214314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ástupný symbol pro obsah 2"/>
          <p:cNvSpPr txBox="1">
            <a:spLocks/>
          </p:cNvSpPr>
          <p:nvPr/>
        </p:nvSpPr>
        <p:spPr>
          <a:xfrm>
            <a:off x="6072198" y="2786058"/>
            <a:ext cx="2786082" cy="12144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Popis funkce 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20" name="Přímá spojovací šipka 19"/>
          <p:cNvCxnSpPr/>
          <p:nvPr/>
        </p:nvCxnSpPr>
        <p:spPr>
          <a:xfrm rot="10800000" flipV="1">
            <a:off x="2928926" y="3286124"/>
            <a:ext cx="3643338" cy="142876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ástupný symbol pro obsah 2"/>
          <p:cNvSpPr txBox="1">
            <a:spLocks/>
          </p:cNvSpPr>
          <p:nvPr/>
        </p:nvSpPr>
        <p:spPr>
          <a:xfrm>
            <a:off x="5786446" y="3643314"/>
            <a:ext cx="3357554" cy="278605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likneme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na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tlačítko OK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nebo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stiskneme klávesu ENTER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28" name="Přímá spojovací šipka 27"/>
          <p:cNvCxnSpPr/>
          <p:nvPr/>
        </p:nvCxnSpPr>
        <p:spPr>
          <a:xfrm rot="10800000" flipV="1">
            <a:off x="3929058" y="4500570"/>
            <a:ext cx="2571768" cy="128588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762530"/>
            <a:ext cx="6429420" cy="366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ástupný symbol pro obsah 2"/>
          <p:cNvSpPr txBox="1">
            <a:spLocks/>
          </p:cNvSpPr>
          <p:nvPr/>
        </p:nvSpPr>
        <p:spPr>
          <a:xfrm>
            <a:off x="-642974" y="0"/>
            <a:ext cx="8429684" cy="1071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Zde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zadáme buňky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které chceme sečíst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5" name="Přímá spojovací šipka 4"/>
          <p:cNvCxnSpPr/>
          <p:nvPr/>
        </p:nvCxnSpPr>
        <p:spPr>
          <a:xfrm rot="16200000" flipH="1">
            <a:off x="107125" y="1250141"/>
            <a:ext cx="2928958" cy="157163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ástupný symbol pro obsah 2"/>
          <p:cNvSpPr txBox="1">
            <a:spLocks/>
          </p:cNvSpPr>
          <p:nvPr/>
        </p:nvSpPr>
        <p:spPr>
          <a:xfrm>
            <a:off x="6357918" y="1428736"/>
            <a:ext cx="2786082" cy="342902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Každá funkce 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má velmi dobře zpracovanou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nápovědu i s ukázkami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15" name="Přímá spojovací šipka 14"/>
          <p:cNvCxnSpPr/>
          <p:nvPr/>
        </p:nvCxnSpPr>
        <p:spPr>
          <a:xfrm rot="10800000" flipV="1">
            <a:off x="1571604" y="2357430"/>
            <a:ext cx="5429288" cy="378621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ástupný symbol pro obsah 2"/>
          <p:cNvSpPr txBox="1">
            <a:spLocks/>
          </p:cNvSpPr>
          <p:nvPr/>
        </p:nvSpPr>
        <p:spPr>
          <a:xfrm>
            <a:off x="1571604" y="642918"/>
            <a:ext cx="5857884" cy="185738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Nápověda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k poli ve kterém se nachází kurzor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20" name="Přímá spojovací šipka 19"/>
          <p:cNvCxnSpPr/>
          <p:nvPr/>
        </p:nvCxnSpPr>
        <p:spPr>
          <a:xfrm rot="16200000" flipH="1">
            <a:off x="2643174" y="3000372"/>
            <a:ext cx="3429024" cy="85725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714620"/>
            <a:ext cx="6786610" cy="387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ástupný symbol pro obsah 2"/>
          <p:cNvSpPr txBox="1">
            <a:spLocks/>
          </p:cNvSpPr>
          <p:nvPr/>
        </p:nvSpPr>
        <p:spPr>
          <a:xfrm>
            <a:off x="-642974" y="0"/>
            <a:ext cx="8429684" cy="64291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Pokud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klikneme na toto tlačítko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5" name="Přímá spojovací šipka 4"/>
          <p:cNvCxnSpPr/>
          <p:nvPr/>
        </p:nvCxnSpPr>
        <p:spPr>
          <a:xfrm rot="16200000" flipH="1">
            <a:off x="1321571" y="1035827"/>
            <a:ext cx="2928958" cy="200026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ástupný symbol pro obsah 2"/>
          <p:cNvSpPr txBox="1">
            <a:spLocks/>
          </p:cNvSpPr>
          <p:nvPr/>
        </p:nvSpPr>
        <p:spPr>
          <a:xfrm>
            <a:off x="3286116" y="571480"/>
            <a:ext cx="5857884" cy="185738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celé okno se zmenší, abychom mohli lépe vybrat buňky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714488"/>
            <a:ext cx="5743575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rcRect t="14769" r="768" b="26153"/>
          <a:stretch>
            <a:fillRect/>
          </a:stretch>
        </p:blipFill>
        <p:spPr bwMode="auto">
          <a:xfrm>
            <a:off x="107125" y="2285991"/>
            <a:ext cx="8894031" cy="3309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ástupný symbol pro obsah 2"/>
          <p:cNvSpPr txBox="1">
            <a:spLocks/>
          </p:cNvSpPr>
          <p:nvPr/>
        </p:nvSpPr>
        <p:spPr>
          <a:xfrm>
            <a:off x="-642974" y="0"/>
            <a:ext cx="8429684" cy="64291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Vybereme buňky, které chceme sečíst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5" name="Přímá spojovací šipka 4"/>
          <p:cNvCxnSpPr/>
          <p:nvPr/>
        </p:nvCxnSpPr>
        <p:spPr>
          <a:xfrm rot="16200000" flipH="1">
            <a:off x="1285852" y="1071546"/>
            <a:ext cx="3143272" cy="214314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ástupný symbol pro obsah 2"/>
          <p:cNvSpPr txBox="1">
            <a:spLocks/>
          </p:cNvSpPr>
          <p:nvPr/>
        </p:nvSpPr>
        <p:spPr>
          <a:xfrm>
            <a:off x="3286116" y="571480"/>
            <a:ext cx="5857884" cy="185738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Klikneme na tlačítko a vrátíme se do okna parametrů funkce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3857620" y="3786190"/>
            <a:ext cx="642942" cy="11430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11" name="Přímá spojovací šipka 10"/>
          <p:cNvCxnSpPr/>
          <p:nvPr/>
        </p:nvCxnSpPr>
        <p:spPr>
          <a:xfrm>
            <a:off x="6429388" y="1571612"/>
            <a:ext cx="2286016" cy="164307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9" grpId="0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0" y="142852"/>
            <a:ext cx="9286908" cy="938234"/>
          </a:xfrm>
        </p:spPr>
        <p:txBody>
          <a:bodyPr>
            <a:normAutofit/>
          </a:bodyPr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Vkládání </a:t>
            </a:r>
            <a:r>
              <a:rPr lang="cs-CZ" b="1" dirty="0" smtClean="0">
                <a:solidFill>
                  <a:srgbClr val="FFFF00"/>
                </a:solidFill>
              </a:rPr>
              <a:t>funkcí</a:t>
            </a:r>
            <a:r>
              <a:rPr lang="cs-CZ" b="1" dirty="0" smtClean="0">
                <a:solidFill>
                  <a:schemeClr val="bg1"/>
                </a:solidFill>
              </a:rPr>
              <a:t> </a:t>
            </a:r>
            <a:r>
              <a:rPr lang="cs-CZ" b="1" dirty="0" smtClean="0">
                <a:solidFill>
                  <a:schemeClr val="bg1"/>
                </a:solidFill>
              </a:rPr>
              <a:t>– MS Excel 2007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357158" y="1785926"/>
            <a:ext cx="8429684" cy="17145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Vytvářet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různé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matematické funkce a vzorce,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tak jako jsme si ukázali v minulé hodině, by bylo poměrně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zdlouhavé.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357158" y="4143380"/>
            <a:ext cx="8429684" cy="17145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Proto jsou v MS Excelu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nejčastěji používané funkce již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předvytvořeny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 t="16696" r="869" b="26956"/>
          <a:stretch>
            <a:fillRect/>
          </a:stretch>
        </p:blipFill>
        <p:spPr bwMode="auto">
          <a:xfrm>
            <a:off x="0" y="1743650"/>
            <a:ext cx="9144000" cy="3248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Přímá spojovací šipka 4"/>
          <p:cNvCxnSpPr>
            <a:endCxn id="9" idx="0"/>
          </p:cNvCxnSpPr>
          <p:nvPr/>
        </p:nvCxnSpPr>
        <p:spPr>
          <a:xfrm rot="10800000" flipV="1">
            <a:off x="4179092" y="1071548"/>
            <a:ext cx="2464617" cy="207170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ástupný symbol pro obsah 2"/>
          <p:cNvSpPr txBox="1">
            <a:spLocks/>
          </p:cNvSpPr>
          <p:nvPr/>
        </p:nvSpPr>
        <p:spPr>
          <a:xfrm>
            <a:off x="2571736" y="0"/>
            <a:ext cx="5857884" cy="185738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Zde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můžeme překontrolovat správnost výběru (G4 až G9)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3857620" y="3143248"/>
            <a:ext cx="642942" cy="121444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11" name="Přímá spojovací šipka 10"/>
          <p:cNvCxnSpPr/>
          <p:nvPr/>
        </p:nvCxnSpPr>
        <p:spPr>
          <a:xfrm rot="5400000">
            <a:off x="5429256" y="1500174"/>
            <a:ext cx="1643074" cy="78581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ástupný symbol pro obsah 2"/>
          <p:cNvSpPr txBox="1">
            <a:spLocks/>
          </p:cNvSpPr>
          <p:nvPr/>
        </p:nvSpPr>
        <p:spPr>
          <a:xfrm>
            <a:off x="1071538" y="5000612"/>
            <a:ext cx="7715304" cy="185738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likneme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na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tlačítko OK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nebo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stiskneme klávesu ENTER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23" name="Přímá spojovací šipka 22"/>
          <p:cNvCxnSpPr/>
          <p:nvPr/>
        </p:nvCxnSpPr>
        <p:spPr>
          <a:xfrm rot="5400000" flipH="1" flipV="1">
            <a:off x="6858016" y="4786322"/>
            <a:ext cx="1143008" cy="85725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9" grpId="0" animBg="1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 l="-307" t="16196" r="30368" b="27852"/>
          <a:stretch>
            <a:fillRect/>
          </a:stretch>
        </p:blipFill>
        <p:spPr bwMode="auto">
          <a:xfrm>
            <a:off x="500034" y="1285860"/>
            <a:ext cx="785818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Přímá spojovací šipka 4"/>
          <p:cNvCxnSpPr/>
          <p:nvPr/>
        </p:nvCxnSpPr>
        <p:spPr>
          <a:xfrm rot="10800000" flipV="1">
            <a:off x="3500430" y="571480"/>
            <a:ext cx="1785950" cy="64294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ástupný symbol pro obsah 2"/>
          <p:cNvSpPr txBox="1">
            <a:spLocks/>
          </p:cNvSpPr>
          <p:nvPr/>
        </p:nvSpPr>
        <p:spPr>
          <a:xfrm>
            <a:off x="2571736" y="0"/>
            <a:ext cx="5857884" cy="185738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Zápis funkce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2643174" y="1214422"/>
            <a:ext cx="1000132" cy="50006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2" name="Zástupný symbol pro obsah 2"/>
          <p:cNvSpPr txBox="1">
            <a:spLocks/>
          </p:cNvSpPr>
          <p:nvPr/>
        </p:nvSpPr>
        <p:spPr>
          <a:xfrm>
            <a:off x="1000100" y="5857892"/>
            <a:ext cx="7715304" cy="8572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Výsledek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23" name="Přímá spojovací šipka 22"/>
          <p:cNvCxnSpPr/>
          <p:nvPr/>
        </p:nvCxnSpPr>
        <p:spPr>
          <a:xfrm rot="5400000" flipH="1" flipV="1">
            <a:off x="5000628" y="5143512"/>
            <a:ext cx="785818" cy="64294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9" grpId="0" animBg="1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rcRect l="-307" t="16196" r="30368" b="27852"/>
          <a:stretch>
            <a:fillRect/>
          </a:stretch>
        </p:blipFill>
        <p:spPr bwMode="auto">
          <a:xfrm>
            <a:off x="571472" y="642918"/>
            <a:ext cx="785818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Zástupný symbol pro obsah 2"/>
          <p:cNvSpPr txBox="1">
            <a:spLocks/>
          </p:cNvSpPr>
          <p:nvPr/>
        </p:nvSpPr>
        <p:spPr>
          <a:xfrm>
            <a:off x="214282" y="5357826"/>
            <a:ext cx="8501122" cy="135732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Stejným způsobem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doplň výsledek 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 buňky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J11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23" name="Přímá spojovací šipka 22"/>
          <p:cNvCxnSpPr/>
          <p:nvPr/>
        </p:nvCxnSpPr>
        <p:spPr>
          <a:xfrm rot="16200000" flipV="1">
            <a:off x="7465239" y="4822041"/>
            <a:ext cx="1000132" cy="7143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obsah 2"/>
          <p:cNvSpPr txBox="1">
            <a:spLocks/>
          </p:cNvSpPr>
          <p:nvPr/>
        </p:nvSpPr>
        <p:spPr>
          <a:xfrm>
            <a:off x="214282" y="214290"/>
            <a:ext cx="8501122" cy="135732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Doplňte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tabulku dle předlohy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 r="21731" b="14678"/>
          <a:stretch>
            <a:fillRect/>
          </a:stretch>
        </p:blipFill>
        <p:spPr bwMode="auto">
          <a:xfrm>
            <a:off x="428596" y="1000108"/>
            <a:ext cx="8215370" cy="5597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obsah 2"/>
          <p:cNvSpPr txBox="1">
            <a:spLocks/>
          </p:cNvSpPr>
          <p:nvPr/>
        </p:nvSpPr>
        <p:spPr>
          <a:xfrm>
            <a:off x="214282" y="214290"/>
            <a:ext cx="8501122" cy="135732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Do buňky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B13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vložte takovou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funkci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,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která vám vypočítá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aritmetický průměr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hodnot z buněk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B4 až B9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rcRect l="-681" t="16334" r="21731" b="14678"/>
          <a:stretch>
            <a:fillRect/>
          </a:stretch>
        </p:blipFill>
        <p:spPr bwMode="auto">
          <a:xfrm>
            <a:off x="357158" y="2143116"/>
            <a:ext cx="8286808" cy="4525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obsah 2"/>
          <p:cNvSpPr txBox="1">
            <a:spLocks/>
          </p:cNvSpPr>
          <p:nvPr/>
        </p:nvSpPr>
        <p:spPr>
          <a:xfrm>
            <a:off x="214282" y="214290"/>
            <a:ext cx="8501122" cy="135732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Funkce, kterou jste měli nalézt se nazývá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PRŮMĚR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 t="17143" r="21103" b="15844"/>
          <a:stretch>
            <a:fillRect/>
          </a:stretch>
        </p:blipFill>
        <p:spPr bwMode="auto">
          <a:xfrm>
            <a:off x="357158" y="2143116"/>
            <a:ext cx="8544284" cy="453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Přímá spojovací šipka 4"/>
          <p:cNvCxnSpPr/>
          <p:nvPr/>
        </p:nvCxnSpPr>
        <p:spPr>
          <a:xfrm rot="10800000" flipV="1">
            <a:off x="3000364" y="1357298"/>
            <a:ext cx="1143008" cy="71438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obsah 2"/>
          <p:cNvSpPr txBox="1">
            <a:spLocks/>
          </p:cNvSpPr>
          <p:nvPr/>
        </p:nvSpPr>
        <p:spPr>
          <a:xfrm>
            <a:off x="285720" y="571480"/>
            <a:ext cx="8501122" cy="135732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Zkuste doplnit všechny aritmetické průměry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rcRect t="17143" r="21103" b="15844"/>
          <a:stretch>
            <a:fillRect/>
          </a:stretch>
        </p:blipFill>
        <p:spPr bwMode="auto">
          <a:xfrm>
            <a:off x="357158" y="2143116"/>
            <a:ext cx="8544284" cy="453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Přímá spojovací šipka 4"/>
          <p:cNvCxnSpPr/>
          <p:nvPr/>
        </p:nvCxnSpPr>
        <p:spPr>
          <a:xfrm rot="5400000">
            <a:off x="1142976" y="2857496"/>
            <a:ext cx="4500594" cy="150019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Obdélník 5"/>
          <p:cNvSpPr/>
          <p:nvPr/>
        </p:nvSpPr>
        <p:spPr>
          <a:xfrm>
            <a:off x="1285852" y="5857892"/>
            <a:ext cx="6643734" cy="35719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obsah 2"/>
          <p:cNvSpPr txBox="1">
            <a:spLocks/>
          </p:cNvSpPr>
          <p:nvPr/>
        </p:nvSpPr>
        <p:spPr>
          <a:xfrm>
            <a:off x="285720" y="571480"/>
            <a:ext cx="8501122" cy="135732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Zkuste doplnit všechny prázdné buňky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/>
          <a:srcRect t="15434" r="20900" b="15112"/>
          <a:stretch>
            <a:fillRect/>
          </a:stretch>
        </p:blipFill>
        <p:spPr bwMode="auto">
          <a:xfrm>
            <a:off x="142844" y="1428736"/>
            <a:ext cx="8721787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obsah 2"/>
          <p:cNvSpPr txBox="1">
            <a:spLocks/>
          </p:cNvSpPr>
          <p:nvPr/>
        </p:nvSpPr>
        <p:spPr>
          <a:xfrm>
            <a:off x="285720" y="571480"/>
            <a:ext cx="8501122" cy="135732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Doplněná tabulka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 t="16600" r="20461" b="15619"/>
          <a:stretch>
            <a:fillRect/>
          </a:stretch>
        </p:blipFill>
        <p:spPr bwMode="auto">
          <a:xfrm>
            <a:off x="285720" y="1714488"/>
            <a:ext cx="871835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ástupný symbol pro obsah 2"/>
          <p:cNvSpPr txBox="1">
            <a:spLocks/>
          </p:cNvSpPr>
          <p:nvPr/>
        </p:nvSpPr>
        <p:spPr>
          <a:xfrm>
            <a:off x="285720" y="2143116"/>
            <a:ext cx="8501122" cy="2428892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4000" b="1" i="1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Stejným způsobem</a:t>
            </a:r>
            <a:r>
              <a:rPr kumimoji="0" lang="cs-CZ" sz="4000" b="1" i="1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jako jsme </a:t>
            </a:r>
            <a:r>
              <a:rPr kumimoji="0" lang="cs-CZ" sz="4000" b="1" i="1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vyhledali a použili</a:t>
            </a:r>
            <a:r>
              <a:rPr kumimoji="0" lang="cs-CZ" sz="4000" b="1" i="1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funkce</a:t>
            </a:r>
            <a:r>
              <a:rPr kumimoji="0" lang="cs-CZ" sz="4000" b="1" i="1" u="none" strike="noStrike" kern="1200" normalizeH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cs-CZ" sz="4000" b="1" i="1" u="none" strike="noStrike" kern="1200" normalizeH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SUMA</a:t>
            </a:r>
            <a:r>
              <a:rPr kumimoji="0" lang="cs-CZ" sz="4000" b="1" i="1" u="none" strike="noStrike" kern="1200" normalizeH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a </a:t>
            </a:r>
            <a:r>
              <a:rPr kumimoji="0" lang="cs-CZ" sz="4000" b="1" i="1" u="none" strike="noStrike" kern="1200" normalizeH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PRŮMĚR</a:t>
            </a:r>
            <a:r>
              <a:rPr kumimoji="0" lang="cs-CZ" sz="4000" b="1" i="1" u="none" strike="noStrike" kern="1200" normalizeH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se pracuje i s dalšími funkcemi v </a:t>
            </a:r>
            <a:r>
              <a:rPr kumimoji="0" lang="cs-CZ" sz="4000" b="1" i="1" u="none" strike="noStrike" kern="1200" normalizeH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Excelu</a:t>
            </a:r>
            <a:endParaRPr kumimoji="0" lang="cs-CZ" sz="4000" b="1" i="1" u="none" strike="noStrike" kern="1200" normalizeH="0" baseline="0" noProof="0" dirty="0">
              <a:ln w="11430"/>
              <a:solidFill>
                <a:srgbClr val="FFFF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357158" y="1071546"/>
            <a:ext cx="8429684" cy="171451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Použije Vaši vytvořenou tabulku,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kterou budeme nadále rozšiřovat.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baseline="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Jedná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se o tabulku, kde jsme prodávali ovoce.</a:t>
            </a:r>
            <a:endParaRPr kumimoji="0" lang="cs-CZ" sz="3200" b="1" i="1" u="none" strike="noStrike" kern="1200" cap="none" spc="0" normalizeH="0" baseline="0" noProof="0" dirty="0" smtClean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285720" y="214290"/>
            <a:ext cx="8429684" cy="71438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Ty nejzákladnější si ukážeme.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146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 r="29856" b="36259"/>
          <a:stretch>
            <a:fillRect/>
          </a:stretch>
        </p:blipFill>
        <p:spPr bwMode="auto">
          <a:xfrm>
            <a:off x="1214414" y="2786058"/>
            <a:ext cx="6858048" cy="3895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 txBox="1">
            <a:spLocks/>
          </p:cNvSpPr>
          <p:nvPr/>
        </p:nvSpPr>
        <p:spPr>
          <a:xfrm>
            <a:off x="285720" y="214290"/>
            <a:ext cx="8429684" cy="1071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Doplňte v tabulce hodnoty do sloupce</a:t>
            </a:r>
            <a:endParaRPr kumimoji="0" lang="en-US" sz="3200" b="1" i="1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“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tržba za měsíc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”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146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 r="29856" b="36259"/>
          <a:stretch>
            <a:fillRect/>
          </a:stretch>
        </p:blipFill>
        <p:spPr bwMode="auto">
          <a:xfrm>
            <a:off x="571472" y="1857364"/>
            <a:ext cx="8241660" cy="468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Přímá spojovací šipka 4"/>
          <p:cNvCxnSpPr/>
          <p:nvPr/>
        </p:nvCxnSpPr>
        <p:spPr>
          <a:xfrm rot="5400000">
            <a:off x="2643174" y="2285992"/>
            <a:ext cx="3000396" cy="114300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ovací šipka 8"/>
          <p:cNvCxnSpPr/>
          <p:nvPr/>
        </p:nvCxnSpPr>
        <p:spPr>
          <a:xfrm rot="16200000" flipH="1">
            <a:off x="3831425" y="2259797"/>
            <a:ext cx="2990872" cy="120492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Přímá spojovací šipka 10"/>
          <p:cNvCxnSpPr/>
          <p:nvPr/>
        </p:nvCxnSpPr>
        <p:spPr>
          <a:xfrm>
            <a:off x="4724400" y="1366822"/>
            <a:ext cx="3490938" cy="299087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 txBox="1">
            <a:spLocks/>
          </p:cNvSpPr>
          <p:nvPr/>
        </p:nvSpPr>
        <p:spPr>
          <a:xfrm>
            <a:off x="285720" y="214290"/>
            <a:ext cx="8429684" cy="1071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Upravte tabulku dle předlohy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 t="13500" r="29687" b="26499"/>
          <a:stretch>
            <a:fillRect/>
          </a:stretch>
        </p:blipFill>
        <p:spPr bwMode="auto">
          <a:xfrm>
            <a:off x="178563" y="1071546"/>
            <a:ext cx="884045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obsah 2"/>
          <p:cNvSpPr txBox="1">
            <a:spLocks/>
          </p:cNvSpPr>
          <p:nvPr/>
        </p:nvSpPr>
        <p:spPr>
          <a:xfrm>
            <a:off x="285720" y="214290"/>
            <a:ext cx="8429684" cy="1071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Nyní doplňte hodnotu v buňce D11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rcRect t="13500" r="29687" b="26499"/>
          <a:stretch>
            <a:fillRect/>
          </a:stretch>
        </p:blipFill>
        <p:spPr bwMode="auto">
          <a:xfrm>
            <a:off x="178563" y="1071546"/>
            <a:ext cx="884045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4" name="Přímá spojovací šipka 3"/>
          <p:cNvCxnSpPr/>
          <p:nvPr/>
        </p:nvCxnSpPr>
        <p:spPr>
          <a:xfrm rot="5400000">
            <a:off x="2964645" y="1178703"/>
            <a:ext cx="4429156" cy="350046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 l="1154" t="11077" r="29615" b="27999"/>
          <a:stretch>
            <a:fillRect/>
          </a:stretch>
        </p:blipFill>
        <p:spPr bwMode="auto">
          <a:xfrm>
            <a:off x="214282" y="1857364"/>
            <a:ext cx="8786842" cy="483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ástupný symbol pro obsah 2"/>
          <p:cNvSpPr txBox="1">
            <a:spLocks/>
          </p:cNvSpPr>
          <p:nvPr/>
        </p:nvSpPr>
        <p:spPr>
          <a:xfrm>
            <a:off x="285720" y="214290"/>
            <a:ext cx="8429684" cy="1071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Podíváme se jak jste postupovali při plnění úkolu.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Klikneme do buňky D11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4" name="Přímá spojovací šipka 3"/>
          <p:cNvCxnSpPr/>
          <p:nvPr/>
        </p:nvCxnSpPr>
        <p:spPr>
          <a:xfrm rot="5400000">
            <a:off x="2571736" y="2786058"/>
            <a:ext cx="4357718" cy="235745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 l="1154" t="11077" r="29615" b="27999"/>
          <a:stretch>
            <a:fillRect/>
          </a:stretch>
        </p:blipFill>
        <p:spPr bwMode="auto">
          <a:xfrm>
            <a:off x="214282" y="1857364"/>
            <a:ext cx="8786842" cy="483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ástupný symbol pro obsah 2"/>
          <p:cNvSpPr txBox="1">
            <a:spLocks/>
          </p:cNvSpPr>
          <p:nvPr/>
        </p:nvSpPr>
        <p:spPr>
          <a:xfrm>
            <a:off x="285720" y="214290"/>
            <a:ext cx="8429684" cy="1071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Podle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znalostí z předchozích hodin, jste zřejmě postupovali takto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4" name="Přímá spojovací šipka 3"/>
          <p:cNvCxnSpPr/>
          <p:nvPr/>
        </p:nvCxnSpPr>
        <p:spPr>
          <a:xfrm rot="10800000" flipV="1">
            <a:off x="3357554" y="1285860"/>
            <a:ext cx="1500198" cy="114300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 l="1154" t="11077" r="29615" b="27999"/>
          <a:stretch>
            <a:fillRect/>
          </a:stretch>
        </p:blipFill>
        <p:spPr bwMode="auto">
          <a:xfrm>
            <a:off x="214282" y="1857364"/>
            <a:ext cx="8786842" cy="483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Zástupný symbol pro obsah 2"/>
          <p:cNvSpPr txBox="1">
            <a:spLocks/>
          </p:cNvSpPr>
          <p:nvPr/>
        </p:nvSpPr>
        <p:spPr>
          <a:xfrm>
            <a:off x="285720" y="214290"/>
            <a:ext cx="8429684" cy="107157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Toto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není špatné řešení, ale představte si, že tabulka má 200 řádků!!!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2121</TotalTime>
  <Words>395</Words>
  <Application>Microsoft Office PowerPoint</Application>
  <PresentationFormat>Předvádění na obrazovce (4:3)</PresentationFormat>
  <Paragraphs>84</Paragraphs>
  <Slides>29</Slides>
  <Notes>28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0" baseType="lpstr">
      <vt:lpstr>Motiv sady Office</vt:lpstr>
      <vt:lpstr>Microsoft       Excel 2007</vt:lpstr>
      <vt:lpstr>Vkládání funkcí – MS Excel 2007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  <vt:lpstr>Snímek 21</vt:lpstr>
      <vt:lpstr>Snímek 22</vt:lpstr>
      <vt:lpstr>Snímek 23</vt:lpstr>
      <vt:lpstr>Snímek 24</vt:lpstr>
      <vt:lpstr>Snímek 25</vt:lpstr>
      <vt:lpstr>Snímek 26</vt:lpstr>
      <vt:lpstr>Snímek 27</vt:lpstr>
      <vt:lpstr>Snímek 28</vt:lpstr>
      <vt:lpstr>Snímek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      Excel 2007</dc:title>
  <dc:creator>Honza</dc:creator>
  <cp:lastModifiedBy>Honza</cp:lastModifiedBy>
  <cp:revision>170</cp:revision>
  <dcterms:created xsi:type="dcterms:W3CDTF">2012-04-25T15:44:44Z</dcterms:created>
  <dcterms:modified xsi:type="dcterms:W3CDTF">2012-05-17T17:14:11Z</dcterms:modified>
</cp:coreProperties>
</file>