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256" r:id="rId2"/>
    <p:sldId id="264" r:id="rId3"/>
    <p:sldId id="265" r:id="rId4"/>
    <p:sldId id="266" r:id="rId5"/>
    <p:sldId id="267" r:id="rId6"/>
    <p:sldId id="268" r:id="rId7"/>
    <p:sldId id="269" r:id="rId8"/>
    <p:sldId id="276" r:id="rId9"/>
    <p:sldId id="275" r:id="rId10"/>
    <p:sldId id="277" r:id="rId11"/>
    <p:sldId id="278" r:id="rId12"/>
    <p:sldId id="280" r:id="rId13"/>
    <p:sldId id="279" r:id="rId14"/>
    <p:sldId id="281" r:id="rId15"/>
    <p:sldId id="282" r:id="rId16"/>
    <p:sldId id="270" r:id="rId17"/>
    <p:sldId id="271" r:id="rId18"/>
    <p:sldId id="272" r:id="rId19"/>
    <p:sldId id="273" r:id="rId20"/>
    <p:sldId id="274" r:id="rId21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3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 dirty="0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F907C53-D1F2-4778-B348-1A49FE90D39A}" type="datetimeFigureOut">
              <a:rPr lang="cs-CZ" smtClean="0"/>
              <a:pPr/>
              <a:t>28.1.2013</a:t>
            </a:fld>
            <a:endParaRPr lang="cs-CZ" dirty="0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 dirty="0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 dirty="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5D2EFE-EC6E-4F0C-A56C-9CA056192683}" type="slidenum">
              <a:rPr lang="cs-CZ" smtClean="0"/>
              <a:pPr/>
              <a:t>‹#›</a:t>
            </a:fld>
            <a:endParaRPr lang="cs-CZ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cs-CZ" dirty="0" smtClean="0">
                <a:solidFill>
                  <a:srgbClr val="FF0000"/>
                </a:solidFill>
              </a:rPr>
              <a:t>Ukázat:</a:t>
            </a:r>
            <a:r>
              <a:rPr lang="cs-CZ" baseline="0" dirty="0" smtClean="0">
                <a:solidFill>
                  <a:srgbClr val="FF0000"/>
                </a:solidFill>
              </a:rPr>
              <a:t> doplnění tabulky          Na obrázku je hypertextový odkaz na prázdný list v Excelu</a:t>
            </a:r>
            <a:endParaRPr lang="cs-CZ" dirty="0">
              <a:solidFill>
                <a:srgbClr val="FF0000"/>
              </a:solidFill>
            </a:endParaRP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5D2EFE-EC6E-4F0C-A56C-9CA056192683}" type="slidenum">
              <a:rPr lang="cs-CZ" smtClean="0"/>
              <a:pPr/>
              <a:t>2</a:t>
            </a:fld>
            <a:endParaRPr lang="cs-CZ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cs-CZ" dirty="0" smtClean="0">
                <a:solidFill>
                  <a:srgbClr val="FF0000"/>
                </a:solidFill>
              </a:rPr>
              <a:t>Ukázat:</a:t>
            </a:r>
            <a:r>
              <a:rPr lang="cs-CZ" baseline="0" dirty="0" smtClean="0">
                <a:solidFill>
                  <a:srgbClr val="FF0000"/>
                </a:solidFill>
              </a:rPr>
              <a:t> doplnění tabulky</a:t>
            </a:r>
            <a:endParaRPr lang="cs-CZ" dirty="0">
              <a:solidFill>
                <a:srgbClr val="FF0000"/>
              </a:solidFill>
            </a:endParaRP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5D2EFE-EC6E-4F0C-A56C-9CA056192683}" type="slidenum">
              <a:rPr lang="cs-CZ" smtClean="0"/>
              <a:pPr/>
              <a:t>7</a:t>
            </a:fld>
            <a:endParaRPr lang="cs-CZ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cs-CZ" dirty="0" smtClean="0">
                <a:solidFill>
                  <a:srgbClr val="FF0000"/>
                </a:solidFill>
              </a:rPr>
              <a:t>Ukázat:</a:t>
            </a:r>
            <a:r>
              <a:rPr lang="cs-CZ" baseline="0" dirty="0" smtClean="0">
                <a:solidFill>
                  <a:srgbClr val="FF0000"/>
                </a:solidFill>
              </a:rPr>
              <a:t> doplnění tabulky          Na obrázku je hypertextový odkaz na prázdný list v Excelu</a:t>
            </a:r>
            <a:endParaRPr lang="cs-CZ" dirty="0">
              <a:solidFill>
                <a:srgbClr val="FF0000"/>
              </a:solidFill>
            </a:endParaRP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5D2EFE-EC6E-4F0C-A56C-9CA056192683}" type="slidenum">
              <a:rPr lang="cs-CZ" smtClean="0"/>
              <a:pPr/>
              <a:t>8</a:t>
            </a:fld>
            <a:endParaRPr lang="cs-CZ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8B11DB-77BA-407D-80E6-FC398DC1BE7C}" type="datetimeFigureOut">
              <a:rPr lang="cs-CZ" smtClean="0"/>
              <a:pPr/>
              <a:t>28.1.2013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1BCD2D-78B8-498B-AF75-500BBF107FCA}" type="slidenum">
              <a:rPr lang="cs-CZ" smtClean="0"/>
              <a:pPr/>
              <a:t>‹#›</a:t>
            </a:fld>
            <a:endParaRPr lang="cs-CZ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8B11DB-77BA-407D-80E6-FC398DC1BE7C}" type="datetimeFigureOut">
              <a:rPr lang="cs-CZ" smtClean="0"/>
              <a:pPr/>
              <a:t>28.1.2013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1BCD2D-78B8-498B-AF75-500BBF107FCA}" type="slidenum">
              <a:rPr lang="cs-CZ" smtClean="0"/>
              <a:pPr/>
              <a:t>‹#›</a:t>
            </a:fld>
            <a:endParaRPr lang="cs-CZ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8B11DB-77BA-407D-80E6-FC398DC1BE7C}" type="datetimeFigureOut">
              <a:rPr lang="cs-CZ" smtClean="0"/>
              <a:pPr/>
              <a:t>28.1.2013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1BCD2D-78B8-498B-AF75-500BBF107FCA}" type="slidenum">
              <a:rPr lang="cs-CZ" smtClean="0"/>
              <a:pPr/>
              <a:t>‹#›</a:t>
            </a:fld>
            <a:endParaRPr lang="cs-CZ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8B11DB-77BA-407D-80E6-FC398DC1BE7C}" type="datetimeFigureOut">
              <a:rPr lang="cs-CZ" smtClean="0"/>
              <a:pPr/>
              <a:t>28.1.2013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1BCD2D-78B8-498B-AF75-500BBF107FCA}" type="slidenum">
              <a:rPr lang="cs-CZ" smtClean="0"/>
              <a:pPr/>
              <a:t>‹#›</a:t>
            </a:fld>
            <a:endParaRPr lang="cs-CZ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8B11DB-77BA-407D-80E6-FC398DC1BE7C}" type="datetimeFigureOut">
              <a:rPr lang="cs-CZ" smtClean="0"/>
              <a:pPr/>
              <a:t>28.1.2013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1BCD2D-78B8-498B-AF75-500BBF107FCA}" type="slidenum">
              <a:rPr lang="cs-CZ" smtClean="0"/>
              <a:pPr/>
              <a:t>‹#›</a:t>
            </a:fld>
            <a:endParaRPr lang="cs-CZ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8B11DB-77BA-407D-80E6-FC398DC1BE7C}" type="datetimeFigureOut">
              <a:rPr lang="cs-CZ" smtClean="0"/>
              <a:pPr/>
              <a:t>28.1.2013</a:t>
            </a:fld>
            <a:endParaRPr lang="cs-CZ" dirty="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1BCD2D-78B8-498B-AF75-500BBF107FCA}" type="slidenum">
              <a:rPr lang="cs-CZ" smtClean="0"/>
              <a:pPr/>
              <a:t>‹#›</a:t>
            </a:fld>
            <a:endParaRPr lang="cs-CZ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8B11DB-77BA-407D-80E6-FC398DC1BE7C}" type="datetimeFigureOut">
              <a:rPr lang="cs-CZ" smtClean="0"/>
              <a:pPr/>
              <a:t>28.1.2013</a:t>
            </a:fld>
            <a:endParaRPr lang="cs-CZ" dirty="0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1BCD2D-78B8-498B-AF75-500BBF107FCA}" type="slidenum">
              <a:rPr lang="cs-CZ" smtClean="0"/>
              <a:pPr/>
              <a:t>‹#›</a:t>
            </a:fld>
            <a:endParaRPr lang="cs-CZ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8B11DB-77BA-407D-80E6-FC398DC1BE7C}" type="datetimeFigureOut">
              <a:rPr lang="cs-CZ" smtClean="0"/>
              <a:pPr/>
              <a:t>28.1.2013</a:t>
            </a:fld>
            <a:endParaRPr lang="cs-CZ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1BCD2D-78B8-498B-AF75-500BBF107FCA}" type="slidenum">
              <a:rPr lang="cs-CZ" smtClean="0"/>
              <a:pPr/>
              <a:t>‹#›</a:t>
            </a:fld>
            <a:endParaRPr lang="cs-CZ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8B11DB-77BA-407D-80E6-FC398DC1BE7C}" type="datetimeFigureOut">
              <a:rPr lang="cs-CZ" smtClean="0"/>
              <a:pPr/>
              <a:t>28.1.2013</a:t>
            </a:fld>
            <a:endParaRPr lang="cs-CZ" dirty="0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1BCD2D-78B8-498B-AF75-500BBF107FCA}" type="slidenum">
              <a:rPr lang="cs-CZ" smtClean="0"/>
              <a:pPr/>
              <a:t>‹#›</a:t>
            </a:fld>
            <a:endParaRPr lang="cs-CZ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8B11DB-77BA-407D-80E6-FC398DC1BE7C}" type="datetimeFigureOut">
              <a:rPr lang="cs-CZ" smtClean="0"/>
              <a:pPr/>
              <a:t>28.1.2013</a:t>
            </a:fld>
            <a:endParaRPr lang="cs-CZ" dirty="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1BCD2D-78B8-498B-AF75-500BBF107FCA}" type="slidenum">
              <a:rPr lang="cs-CZ" smtClean="0"/>
              <a:pPr/>
              <a:t>‹#›</a:t>
            </a:fld>
            <a:endParaRPr lang="cs-CZ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 dirty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8B11DB-77BA-407D-80E6-FC398DC1BE7C}" type="datetimeFigureOut">
              <a:rPr lang="cs-CZ" smtClean="0"/>
              <a:pPr/>
              <a:t>28.1.2013</a:t>
            </a:fld>
            <a:endParaRPr lang="cs-CZ" dirty="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1BCD2D-78B8-498B-AF75-500BBF107FCA}" type="slidenum">
              <a:rPr lang="cs-CZ" smtClean="0"/>
              <a:pPr/>
              <a:t>‹#›</a:t>
            </a:fld>
            <a:endParaRPr lang="cs-CZ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94000">
              <a:schemeClr val="tx1">
                <a:lumMod val="95000"/>
                <a:lumOff val="5000"/>
                <a:alpha val="50000"/>
              </a:schemeClr>
            </a:gs>
            <a:gs pos="39999">
              <a:srgbClr val="0A128C"/>
            </a:gs>
            <a:gs pos="70000">
              <a:srgbClr val="181CC7"/>
            </a:gs>
            <a:gs pos="90000">
              <a:srgbClr val="7005D4"/>
            </a:gs>
            <a:gs pos="100000">
              <a:srgbClr val="8C3D91"/>
            </a:gs>
          </a:gsLst>
          <a:lin ang="135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8B11DB-77BA-407D-80E6-FC398DC1BE7C}" type="datetimeFigureOut">
              <a:rPr lang="cs-CZ" smtClean="0"/>
              <a:pPr/>
              <a:t>28.1.2013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1BCD2D-78B8-498B-AF75-500BBF107FCA}" type="slidenum">
              <a:rPr lang="cs-CZ" smtClean="0"/>
              <a:pPr/>
              <a:t>‹#›</a:t>
            </a:fld>
            <a:endParaRPr lang="cs-CZ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07.%20Microsoft%20Excel%20-%20vzorce.xlsx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285720" y="1000108"/>
            <a:ext cx="8501122" cy="2886094"/>
          </a:xfrm>
        </p:spPr>
        <p:txBody>
          <a:bodyPr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l"/>
            <a:r>
              <a:rPr lang="cs-CZ" sz="9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  <a:reflection blurRad="6350" stA="55000" endA="300" endPos="45500" dir="5400000" sy="-100000" algn="bl" rotWithShape="0"/>
                </a:effectLst>
              </a:rPr>
              <a:t>Microsoft </a:t>
            </a:r>
            <a:br>
              <a:rPr lang="cs-CZ" sz="9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  <a:reflection blurRad="6350" stA="55000" endA="300" endPos="45500" dir="5400000" sy="-100000" algn="bl" rotWithShape="0"/>
                </a:effectLst>
              </a:rPr>
            </a:br>
            <a:r>
              <a:rPr lang="cs-CZ" sz="96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  <a:reflection blurRad="6350" stA="55000" endA="300" endPos="45500" dir="5400000" sy="-100000" algn="bl" rotWithShape="0"/>
                </a:effectLst>
              </a:rPr>
              <a:t>	</a:t>
            </a:r>
            <a:r>
              <a:rPr lang="cs-CZ" sz="9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  <a:reflection blurRad="6350" stA="55000" endA="300" endPos="45500" dir="5400000" sy="-100000" algn="bl" rotWithShape="0"/>
                </a:effectLst>
              </a:rPr>
              <a:t>    Excel 2007</a:t>
            </a:r>
            <a:endParaRPr lang="cs-CZ" sz="96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  <a:reflection blurRad="6350" stA="55000" endA="300" endPos="45500" dir="5400000" sy="-100000" algn="bl" rotWithShape="0"/>
              </a:effectLst>
            </a:endParaRP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57290" y="4286256"/>
            <a:ext cx="6400800" cy="1752600"/>
          </a:xfrm>
        </p:spPr>
        <p:txBody>
          <a:bodyPr>
            <a:normAutofit/>
            <a:scene3d>
              <a:camera prst="perspectiveContrastingLeftFacing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cs-CZ" sz="8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Vzorce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ástupný symbol pro obsah 2"/>
          <p:cNvSpPr txBox="1">
            <a:spLocks/>
          </p:cNvSpPr>
          <p:nvPr/>
        </p:nvSpPr>
        <p:spPr>
          <a:xfrm>
            <a:off x="0" y="285728"/>
            <a:ext cx="9144000" cy="1071546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lang="cs-CZ" sz="32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Pokud byste postupovali podle </a:t>
            </a:r>
            <a:r>
              <a:rPr lang="cs-CZ" sz="32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předchozích příkladů</a:t>
            </a:r>
            <a:r>
              <a:rPr lang="cs-CZ" sz="32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, tzn. do buňky C1 sečetli buňky A1</a:t>
            </a:r>
            <a:r>
              <a:rPr lang="en-US" sz="32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+</a:t>
            </a:r>
            <a:r>
              <a:rPr lang="cs-CZ" sz="32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B1 a výsledný vzorec roztáhli do zbylých buněk, výsledek by byl </a:t>
            </a:r>
            <a:r>
              <a:rPr lang="cs-CZ" sz="32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následující</a:t>
            </a:r>
            <a:r>
              <a:rPr lang="cs-CZ" sz="32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endParaRPr kumimoji="0" lang="cs-CZ" sz="3200" b="1" i="1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 t="21297" r="79522" b="49215"/>
          <a:stretch>
            <a:fillRect/>
          </a:stretch>
        </p:blipFill>
        <p:spPr bwMode="auto">
          <a:xfrm>
            <a:off x="2714612" y="2357430"/>
            <a:ext cx="4071966" cy="36647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Zástupný symbol pro obsah 2"/>
          <p:cNvSpPr txBox="1">
            <a:spLocks/>
          </p:cNvSpPr>
          <p:nvPr/>
        </p:nvSpPr>
        <p:spPr>
          <a:xfrm>
            <a:off x="0" y="6000744"/>
            <a:ext cx="9144000" cy="857256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lang="cs-CZ" sz="32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kumimoji="0" lang="cs-CZ" sz="3200" b="1" i="1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to není to</a:t>
            </a:r>
            <a:r>
              <a:rPr kumimoji="0" lang="cs-CZ" sz="3200" b="1" i="1" u="none" strike="noStrike" kern="1200" cap="none" spc="0" normalizeH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co jsme chtěli</a:t>
            </a:r>
            <a:endParaRPr kumimoji="0" lang="cs-CZ" sz="3200" b="1" i="1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" presetClass="entr" presetSubtype="1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14" presetClass="entr" presetSubtype="1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ástupný symbol pro obsah 2"/>
          <p:cNvSpPr txBox="1">
            <a:spLocks/>
          </p:cNvSpPr>
          <p:nvPr/>
        </p:nvSpPr>
        <p:spPr>
          <a:xfrm>
            <a:off x="0" y="0"/>
            <a:ext cx="9144000" cy="642942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lang="cs-CZ" sz="32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Klikneme např. do C2</a:t>
            </a:r>
            <a:endParaRPr kumimoji="0" lang="cs-CZ" sz="3200" b="1" i="1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5" name="Zástupný symbol pro obsah 2"/>
          <p:cNvSpPr txBox="1">
            <a:spLocks/>
          </p:cNvSpPr>
          <p:nvPr/>
        </p:nvSpPr>
        <p:spPr>
          <a:xfrm>
            <a:off x="0" y="4071942"/>
            <a:ext cx="9144000" cy="857256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lang="cs-CZ" sz="32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Ve vzorci se objevila </a:t>
            </a:r>
            <a:r>
              <a:rPr lang="cs-CZ" sz="32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buňka B2, což je špatně!!</a:t>
            </a:r>
            <a:endParaRPr kumimoji="0" lang="cs-CZ" sz="3200" b="1" i="1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 t="16714" r="70265" b="68419"/>
          <a:stretch>
            <a:fillRect/>
          </a:stretch>
        </p:blipFill>
        <p:spPr bwMode="auto">
          <a:xfrm>
            <a:off x="1714480" y="2000240"/>
            <a:ext cx="5715040" cy="17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Zástupný symbol pro obsah 2"/>
          <p:cNvSpPr txBox="1">
            <a:spLocks/>
          </p:cNvSpPr>
          <p:nvPr/>
        </p:nvSpPr>
        <p:spPr>
          <a:xfrm>
            <a:off x="0" y="785794"/>
            <a:ext cx="9144000" cy="642942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kumimoji="0" lang="cs-CZ" sz="32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a</a:t>
            </a:r>
            <a:r>
              <a:rPr kumimoji="0" lang="cs-CZ" sz="3200" b="1" i="1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podíváme se na </a:t>
            </a:r>
            <a:r>
              <a:rPr kumimoji="0" lang="cs-CZ" sz="3200" b="1" i="1" u="none" strike="noStrike" kern="1200" cap="none" spc="0" normalizeH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vzorec</a:t>
            </a:r>
            <a:r>
              <a:rPr kumimoji="0" lang="cs-CZ" sz="3200" b="1" i="1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endParaRPr kumimoji="0" lang="cs-CZ" sz="3200" b="1" i="1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cxnSp>
        <p:nvCxnSpPr>
          <p:cNvPr id="8" name="Přímá spojovací šipka 7"/>
          <p:cNvCxnSpPr/>
          <p:nvPr/>
        </p:nvCxnSpPr>
        <p:spPr>
          <a:xfrm rot="16200000" flipH="1">
            <a:off x="6250793" y="1535893"/>
            <a:ext cx="857256" cy="357190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Zástupný symbol pro obsah 2"/>
          <p:cNvSpPr txBox="1">
            <a:spLocks/>
          </p:cNvSpPr>
          <p:nvPr/>
        </p:nvSpPr>
        <p:spPr>
          <a:xfrm>
            <a:off x="0" y="5357826"/>
            <a:ext cx="9144000" cy="857256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lang="cs-CZ" sz="32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Jak zjednat nápravu?</a:t>
            </a:r>
            <a:endParaRPr kumimoji="0" lang="cs-CZ" sz="3200" b="1" i="1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cxnSp>
        <p:nvCxnSpPr>
          <p:cNvPr id="12" name="Přímá spojovací šipka 11"/>
          <p:cNvCxnSpPr/>
          <p:nvPr/>
        </p:nvCxnSpPr>
        <p:spPr>
          <a:xfrm rot="5400000" flipH="1" flipV="1">
            <a:off x="5572132" y="2500306"/>
            <a:ext cx="1571636" cy="1428760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4" presetClass="entr" presetSubtype="10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500"/>
                            </p:stCondLst>
                            <p:childTnLst>
                              <p:par>
                                <p:cTn id="16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"/>
                            </p:stCondLst>
                            <p:childTnLst>
                              <p:par>
                                <p:cTn id="29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500"/>
                            </p:stCondLst>
                            <p:childTnLst>
                              <p:par>
                                <p:cTn id="33" presetID="14" presetClass="entr" presetSubtype="1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5" grpId="0"/>
      <p:bldP spid="7" grpId="0"/>
      <p:bldP spid="1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ástupný symbol pro obsah 2"/>
          <p:cNvSpPr txBox="1">
            <a:spLocks/>
          </p:cNvSpPr>
          <p:nvPr/>
        </p:nvSpPr>
        <p:spPr>
          <a:xfrm>
            <a:off x="0" y="0"/>
            <a:ext cx="9144000" cy="642942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lang="cs-CZ" sz="32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Musíme zajistit, aby se neposunovala </a:t>
            </a:r>
            <a:r>
              <a:rPr lang="cs-CZ" sz="32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buňka B1</a:t>
            </a:r>
            <a:endParaRPr kumimoji="0" lang="cs-CZ" sz="3200" b="1" i="1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5" name="Zástupný symbol pro obsah 2"/>
          <p:cNvSpPr txBox="1">
            <a:spLocks/>
          </p:cNvSpPr>
          <p:nvPr/>
        </p:nvSpPr>
        <p:spPr>
          <a:xfrm>
            <a:off x="0" y="2000240"/>
            <a:ext cx="9144000" cy="1785950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42900" lvl="0" indent="-342900" algn="ctr">
              <a:spcBef>
                <a:spcPct val="20000"/>
              </a:spcBef>
              <a:buClr>
                <a:schemeClr val="accent1"/>
              </a:buClr>
              <a:buSzPct val="70000"/>
              <a:defRPr/>
            </a:pPr>
            <a:r>
              <a:rPr lang="cs-CZ" sz="32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znak </a:t>
            </a:r>
            <a:r>
              <a:rPr lang="en-US" sz="32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$ </a:t>
            </a:r>
            <a:r>
              <a:rPr lang="cs-CZ" sz="32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před písmenem – znamená, že se </a:t>
            </a:r>
            <a:r>
              <a:rPr lang="cs-CZ" sz="32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nebude posouvat sloupec</a:t>
            </a:r>
          </a:p>
          <a:p>
            <a:pPr marL="342900" lvl="0" indent="-342900" algn="ctr">
              <a:spcBef>
                <a:spcPct val="20000"/>
              </a:spcBef>
              <a:buClr>
                <a:schemeClr val="accent1"/>
              </a:buClr>
              <a:buSzPct val="70000"/>
              <a:defRPr/>
            </a:pPr>
            <a:r>
              <a:rPr kumimoji="0" lang="cs-CZ" sz="32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např.: </a:t>
            </a:r>
            <a:r>
              <a:rPr kumimoji="0" lang="en-US" sz="3200" b="1" i="1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$</a:t>
            </a:r>
            <a:r>
              <a:rPr kumimoji="0" lang="cs-CZ" sz="3200" b="1" i="1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A</a:t>
            </a:r>
            <a:r>
              <a:rPr kumimoji="0" lang="cs-CZ" sz="32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1</a:t>
            </a:r>
            <a:endParaRPr kumimoji="0" lang="cs-CZ" sz="3200" b="1" i="1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7" name="Zástupný symbol pro obsah 2"/>
          <p:cNvSpPr txBox="1">
            <a:spLocks/>
          </p:cNvSpPr>
          <p:nvPr/>
        </p:nvSpPr>
        <p:spPr>
          <a:xfrm>
            <a:off x="0" y="785794"/>
            <a:ext cx="9144000" cy="642942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kumimoji="0" lang="cs-CZ" sz="32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a to docílíme pomocí</a:t>
            </a:r>
            <a:r>
              <a:rPr kumimoji="0" lang="cs-CZ" sz="3200" b="1" i="1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znaku </a:t>
            </a:r>
            <a:r>
              <a:rPr kumimoji="0" lang="en-US" sz="3200" b="1" i="1" u="none" strike="noStrike" kern="1200" cap="none" spc="0" normalizeH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$</a:t>
            </a:r>
            <a:endParaRPr kumimoji="0" lang="cs-CZ" sz="3200" b="1" i="1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9" name="Zástupný symbol pro obsah 2"/>
          <p:cNvSpPr txBox="1">
            <a:spLocks/>
          </p:cNvSpPr>
          <p:nvPr/>
        </p:nvSpPr>
        <p:spPr>
          <a:xfrm>
            <a:off x="0" y="4643446"/>
            <a:ext cx="9144000" cy="857256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42900" lvl="0" indent="-342900" algn="ctr">
              <a:spcBef>
                <a:spcPct val="20000"/>
              </a:spcBef>
              <a:buClr>
                <a:schemeClr val="accent1"/>
              </a:buClr>
              <a:buSzPct val="70000"/>
              <a:defRPr/>
            </a:pPr>
            <a:r>
              <a:rPr lang="cs-CZ" sz="32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znak </a:t>
            </a:r>
            <a:r>
              <a:rPr lang="en-US" sz="32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$ </a:t>
            </a:r>
            <a:r>
              <a:rPr lang="cs-CZ" sz="32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před číslem – znamená, že se </a:t>
            </a:r>
            <a:r>
              <a:rPr lang="cs-CZ" sz="32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nebude posouvat řádek</a:t>
            </a:r>
          </a:p>
          <a:p>
            <a:pPr marL="342900" indent="-342900" algn="ctr">
              <a:spcBef>
                <a:spcPct val="20000"/>
              </a:spcBef>
              <a:buClr>
                <a:schemeClr val="accent1"/>
              </a:buClr>
              <a:buSzPct val="70000"/>
              <a:defRPr/>
            </a:pPr>
            <a:r>
              <a:rPr lang="cs-CZ" sz="32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např.: </a:t>
            </a:r>
            <a:r>
              <a:rPr lang="cs-CZ" sz="32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32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$</a:t>
            </a:r>
            <a:r>
              <a:rPr lang="cs-CZ" sz="32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cs-CZ" sz="3200" b="1" i="1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lvl="0" indent="-342900" algn="ctr">
              <a:spcBef>
                <a:spcPct val="20000"/>
              </a:spcBef>
              <a:buClr>
                <a:schemeClr val="accent1"/>
              </a:buClr>
              <a:buSzPct val="70000"/>
              <a:defRPr/>
            </a:pPr>
            <a:endParaRPr kumimoji="0" lang="cs-CZ" sz="3200" b="1" i="1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4" presetClass="entr" presetSubtype="1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5" grpId="0"/>
      <p:bldP spid="7" grpId="0"/>
      <p:bldP spid="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ástupný symbol pro obsah 2"/>
          <p:cNvSpPr txBox="1">
            <a:spLocks/>
          </p:cNvSpPr>
          <p:nvPr/>
        </p:nvSpPr>
        <p:spPr>
          <a:xfrm>
            <a:off x="0" y="1500174"/>
            <a:ext cx="9144000" cy="1785950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42900" lvl="0" indent="-342900" algn="ctr">
              <a:spcBef>
                <a:spcPct val="20000"/>
              </a:spcBef>
              <a:buClr>
                <a:schemeClr val="accent1"/>
              </a:buClr>
              <a:buSzPct val="70000"/>
              <a:defRPr/>
            </a:pPr>
            <a:r>
              <a:rPr lang="cs-CZ" sz="32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Pokud umístíme znak </a:t>
            </a:r>
            <a:r>
              <a:rPr lang="en-US" sz="32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$ </a:t>
            </a:r>
            <a:r>
              <a:rPr lang="cs-CZ" sz="32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před písmeno i před číslo – znamená to, že se </a:t>
            </a:r>
            <a:r>
              <a:rPr lang="cs-CZ" sz="32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zablokujeme konkrétní buňku</a:t>
            </a:r>
          </a:p>
          <a:p>
            <a:pPr marL="342900" lvl="0" indent="-342900" algn="ctr">
              <a:spcBef>
                <a:spcPct val="20000"/>
              </a:spcBef>
              <a:buClr>
                <a:schemeClr val="accent1"/>
              </a:buClr>
              <a:buSzPct val="70000"/>
              <a:defRPr/>
            </a:pPr>
            <a:r>
              <a:rPr kumimoji="0" lang="cs-CZ" sz="32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např.: </a:t>
            </a:r>
            <a:r>
              <a:rPr kumimoji="0" lang="en-US" sz="3200" b="1" i="1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$</a:t>
            </a:r>
            <a:r>
              <a:rPr kumimoji="0" lang="cs-CZ" sz="3200" b="1" i="1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A</a:t>
            </a:r>
            <a:r>
              <a:rPr lang="en-US" sz="32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$</a:t>
            </a:r>
            <a:r>
              <a:rPr lang="cs-CZ" sz="32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kumimoji="0" lang="cs-CZ" sz="3200" b="1" i="1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10" name="Zástupný symbol pro obsah 2"/>
          <p:cNvSpPr txBox="1">
            <a:spLocks/>
          </p:cNvSpPr>
          <p:nvPr/>
        </p:nvSpPr>
        <p:spPr>
          <a:xfrm>
            <a:off x="0" y="3643314"/>
            <a:ext cx="9144000" cy="1785950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42900" lvl="0" indent="-342900" algn="ctr">
              <a:spcBef>
                <a:spcPct val="20000"/>
              </a:spcBef>
              <a:buClr>
                <a:schemeClr val="accent1"/>
              </a:buClr>
              <a:buSzPct val="70000"/>
              <a:defRPr/>
            </a:pPr>
            <a:r>
              <a:rPr lang="cs-CZ" sz="32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Znak </a:t>
            </a:r>
            <a:r>
              <a:rPr lang="en-US" sz="32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$ </a:t>
            </a:r>
            <a:r>
              <a:rPr lang="cs-CZ" sz="32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můžeme </a:t>
            </a:r>
            <a:r>
              <a:rPr lang="cs-CZ" sz="32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přidat pomocí klávesy F4 </a:t>
            </a:r>
            <a:endParaRPr kumimoji="0" lang="cs-CZ" sz="3200" b="1" i="1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13" name="Zástupný symbol pro obsah 2"/>
          <p:cNvSpPr txBox="1">
            <a:spLocks/>
          </p:cNvSpPr>
          <p:nvPr/>
        </p:nvSpPr>
        <p:spPr>
          <a:xfrm>
            <a:off x="142844" y="4786322"/>
            <a:ext cx="9144000" cy="1204922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42900" lvl="0" indent="-342900" algn="ctr">
              <a:spcBef>
                <a:spcPct val="20000"/>
              </a:spcBef>
              <a:buClr>
                <a:schemeClr val="accent1"/>
              </a:buClr>
              <a:buSzPct val="70000"/>
              <a:defRPr/>
            </a:pPr>
            <a:r>
              <a:rPr lang="cs-CZ" sz="32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Vyzkoušíme</a:t>
            </a:r>
            <a:endParaRPr kumimoji="0" lang="cs-CZ" sz="3200" b="1" i="1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0" grpId="0"/>
      <p:bldP spid="1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obsah 2"/>
          <p:cNvSpPr txBox="1">
            <a:spLocks/>
          </p:cNvSpPr>
          <p:nvPr/>
        </p:nvSpPr>
        <p:spPr>
          <a:xfrm>
            <a:off x="4000496" y="0"/>
            <a:ext cx="5143504" cy="4572032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514350" marR="0" lvl="0" indent="-51435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FC000"/>
              </a:buClr>
              <a:buSzPct val="81000"/>
              <a:buFont typeface="+mj-lt"/>
              <a:buAutoNum type="arabicPeriod"/>
              <a:tabLst/>
              <a:defRPr/>
            </a:pPr>
            <a:r>
              <a:rPr lang="cs-CZ" sz="32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Klikni do buňky </a:t>
            </a:r>
            <a:r>
              <a:rPr lang="cs-CZ" sz="32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C1</a:t>
            </a:r>
          </a:p>
          <a:p>
            <a:pPr marL="514350" marR="0" lvl="0" indent="-51435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FC000"/>
              </a:buClr>
              <a:buSzPct val="70000"/>
              <a:buFont typeface="+mj-lt"/>
              <a:buAutoNum type="arabicPeriod"/>
              <a:tabLst/>
              <a:defRPr/>
            </a:pPr>
            <a:r>
              <a:rPr lang="cs-CZ" sz="32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Napiš do buňky znaménko </a:t>
            </a:r>
            <a:r>
              <a:rPr lang="cs-CZ" sz="32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=</a:t>
            </a:r>
          </a:p>
          <a:p>
            <a:pPr marL="514350" marR="0" lvl="0" indent="-51435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FC000"/>
              </a:buClr>
              <a:buSzPct val="81000"/>
              <a:buFont typeface="+mj-lt"/>
              <a:buAutoNum type="arabicPeriod"/>
              <a:tabLst/>
              <a:defRPr/>
            </a:pPr>
            <a:r>
              <a:rPr lang="cs-CZ" sz="32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Klikni na buňku </a:t>
            </a:r>
            <a:r>
              <a:rPr lang="cs-CZ" sz="32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A1</a:t>
            </a:r>
          </a:p>
          <a:p>
            <a:pPr marL="514350" marR="0" lvl="0" indent="-51435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FC000"/>
              </a:buClr>
              <a:buSzPct val="70000"/>
              <a:buFont typeface="+mj-lt"/>
              <a:buAutoNum type="arabicPeriod"/>
              <a:tabLst/>
              <a:defRPr/>
            </a:pPr>
            <a:r>
              <a:rPr lang="cs-CZ" sz="32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Napiš znaménko </a:t>
            </a:r>
            <a:r>
              <a:rPr lang="en-US" sz="32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+</a:t>
            </a:r>
            <a:endParaRPr lang="cs-CZ" sz="3200" b="1" i="1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514350" marR="0" lvl="0" indent="-51435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FC000"/>
              </a:buClr>
              <a:buSzPct val="70000"/>
              <a:buFont typeface="+mj-lt"/>
              <a:buAutoNum type="arabicPeriod"/>
              <a:tabLst/>
              <a:defRPr/>
            </a:pPr>
            <a:r>
              <a:rPr lang="cs-CZ" sz="32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Klikni na buňku </a:t>
            </a:r>
            <a:r>
              <a:rPr lang="cs-CZ" sz="32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B1</a:t>
            </a:r>
          </a:p>
          <a:p>
            <a:pPr marL="514350" marR="0" lvl="0" indent="-51435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FC000"/>
              </a:buClr>
              <a:buSzPct val="70000"/>
              <a:buFont typeface="+mj-lt"/>
              <a:buAutoNum type="arabicPeriod"/>
              <a:tabLst/>
              <a:defRPr/>
            </a:pPr>
            <a:r>
              <a:rPr lang="cs-CZ" sz="32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Stiskni </a:t>
            </a:r>
            <a:r>
              <a:rPr lang="cs-CZ" sz="32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klávesu F4</a:t>
            </a:r>
          </a:p>
          <a:p>
            <a:pPr marL="514350" marR="0" lvl="0" indent="-51435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FC000"/>
              </a:buClr>
              <a:buSzPct val="70000"/>
              <a:tabLst/>
              <a:defRPr/>
            </a:pPr>
            <a:r>
              <a:rPr lang="cs-CZ" sz="32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Pokud stlačíte F4 opakovaně, mění se znak </a:t>
            </a:r>
            <a:r>
              <a:rPr lang="en-US" sz="32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$</a:t>
            </a:r>
            <a:r>
              <a:rPr lang="cs-CZ" sz="32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u řádku, sloupce</a:t>
            </a:r>
            <a:endParaRPr lang="cs-CZ" sz="3200" b="1" i="1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514350" marR="0" lvl="0" indent="-51435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FC000"/>
              </a:buClr>
              <a:buSzPct val="70000"/>
              <a:buFont typeface="+mj-lt"/>
              <a:buAutoNum type="arabicPeriod" startAt="7"/>
              <a:tabLst/>
              <a:defRPr/>
            </a:pPr>
            <a:r>
              <a:rPr lang="cs-CZ" sz="32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Stiskni</a:t>
            </a:r>
            <a:r>
              <a:rPr lang="cs-CZ" sz="32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cs-CZ" sz="32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ENTER</a:t>
            </a:r>
          </a:p>
          <a:p>
            <a:pPr marL="514350" marR="0" lvl="0" indent="-51435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FC000"/>
              </a:buClr>
              <a:buSzPct val="70000"/>
              <a:buFont typeface="+mj-lt"/>
              <a:buAutoNum type="arabicPeriod" startAt="7"/>
              <a:tabLst/>
              <a:defRPr/>
            </a:pPr>
            <a:r>
              <a:rPr lang="cs-CZ" sz="32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A jeto </a:t>
            </a:r>
            <a:r>
              <a:rPr lang="cs-CZ" sz="32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</a:t>
            </a:r>
            <a:endParaRPr lang="cs-CZ" sz="3200" b="1" i="1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 t="19850" r="79699" b="49473"/>
          <a:stretch>
            <a:fillRect/>
          </a:stretch>
        </p:blipFill>
        <p:spPr bwMode="auto">
          <a:xfrm>
            <a:off x="0" y="869169"/>
            <a:ext cx="3996294" cy="37742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7" name="Přímá spojovací šipka 6"/>
          <p:cNvCxnSpPr/>
          <p:nvPr/>
        </p:nvCxnSpPr>
        <p:spPr>
          <a:xfrm rot="16200000" flipV="1">
            <a:off x="3178959" y="2035959"/>
            <a:ext cx="1928826" cy="1285884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"/>
                            </p:stCondLst>
                            <p:childTnLst>
                              <p:par>
                                <p:cTn id="40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2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000"/>
                            </p:stCondLst>
                            <p:childTnLst>
                              <p:par>
                                <p:cTn id="44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ástupný symbol pro obsah 2"/>
          <p:cNvSpPr txBox="1">
            <a:spLocks/>
          </p:cNvSpPr>
          <p:nvPr/>
        </p:nvSpPr>
        <p:spPr>
          <a:xfrm>
            <a:off x="0" y="214290"/>
            <a:ext cx="9144000" cy="642942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lang="cs-CZ" sz="32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Roztáhneme</a:t>
            </a:r>
            <a:r>
              <a:rPr lang="cs-CZ" sz="32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vzorec do zbývajících buněk</a:t>
            </a:r>
            <a:endParaRPr kumimoji="0" lang="cs-CZ" sz="3200" b="1" i="1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7" name="Zástupný symbol pro obsah 2"/>
          <p:cNvSpPr txBox="1">
            <a:spLocks/>
          </p:cNvSpPr>
          <p:nvPr/>
        </p:nvSpPr>
        <p:spPr>
          <a:xfrm>
            <a:off x="0" y="5429264"/>
            <a:ext cx="9144000" cy="642942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kumimoji="0" lang="cs-CZ" sz="3200" b="1" i="1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Nyní již vše funguje jak má.</a:t>
            </a:r>
            <a:endParaRPr kumimoji="0" lang="cs-CZ" sz="3200" b="1" i="1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 t="21115" r="79765" b="49325"/>
          <a:stretch>
            <a:fillRect/>
          </a:stretch>
        </p:blipFill>
        <p:spPr bwMode="auto">
          <a:xfrm>
            <a:off x="2214546" y="1071546"/>
            <a:ext cx="4214842" cy="38483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4" presetClass="entr" presetSubtype="1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ástupný symbol pro obsah 2"/>
          <p:cNvSpPr txBox="1">
            <a:spLocks/>
          </p:cNvSpPr>
          <p:nvPr/>
        </p:nvSpPr>
        <p:spPr>
          <a:xfrm>
            <a:off x="0" y="1357298"/>
            <a:ext cx="9144000" cy="1071546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algn="ctr"/>
            <a:r>
              <a:rPr lang="pl-PL" sz="4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Vytvoření odkazu na </a:t>
            </a:r>
            <a:r>
              <a:rPr lang="pl-PL" sz="40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buňku</a:t>
            </a:r>
            <a:endParaRPr lang="pl-PL" sz="4000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Zástupný symbol pro obsah 2"/>
          <p:cNvSpPr txBox="1">
            <a:spLocks/>
          </p:cNvSpPr>
          <p:nvPr/>
        </p:nvSpPr>
        <p:spPr>
          <a:xfrm>
            <a:off x="0" y="3000372"/>
            <a:ext cx="9144000" cy="2071702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42900" lvl="0" indent="-342900" algn="ctr">
              <a:spcBef>
                <a:spcPct val="20000"/>
              </a:spcBef>
              <a:buClr>
                <a:schemeClr val="accent1"/>
              </a:buClr>
              <a:buSzPct val="70000"/>
              <a:defRPr/>
            </a:pPr>
            <a:r>
              <a:rPr lang="cs-CZ" sz="3200" dirty="0" smtClean="0">
                <a:solidFill>
                  <a:schemeClr val="bg1"/>
                </a:solidFill>
              </a:rPr>
              <a:t>Odkaz na buňku </a:t>
            </a:r>
            <a:r>
              <a:rPr lang="cs-CZ" sz="3200" dirty="0" smtClean="0">
                <a:solidFill>
                  <a:srgbClr val="FFFF00"/>
                </a:solidFill>
              </a:rPr>
              <a:t>odkazuje na buňku </a:t>
            </a:r>
            <a:r>
              <a:rPr lang="cs-CZ" sz="3200" dirty="0" smtClean="0">
                <a:solidFill>
                  <a:schemeClr val="bg1"/>
                </a:solidFill>
              </a:rPr>
              <a:t>nebo </a:t>
            </a:r>
            <a:r>
              <a:rPr lang="cs-CZ" sz="3200" dirty="0" smtClean="0">
                <a:solidFill>
                  <a:srgbClr val="FFFF00"/>
                </a:solidFill>
              </a:rPr>
              <a:t>oblast buněk</a:t>
            </a:r>
            <a:r>
              <a:rPr lang="cs-CZ" sz="3200" dirty="0" smtClean="0">
                <a:solidFill>
                  <a:schemeClr val="bg1"/>
                </a:solidFill>
              </a:rPr>
              <a:t> v listě a udává, kde má aplikace Microsoft Office Excel </a:t>
            </a:r>
            <a:r>
              <a:rPr lang="cs-CZ" sz="3200" dirty="0" smtClean="0">
                <a:solidFill>
                  <a:srgbClr val="FFFF00"/>
                </a:solidFill>
              </a:rPr>
              <a:t>hledat hodnoty nebo data</a:t>
            </a:r>
            <a:r>
              <a:rPr lang="cs-CZ" sz="3200" dirty="0" smtClean="0">
                <a:solidFill>
                  <a:schemeClr val="bg1"/>
                </a:solidFill>
              </a:rPr>
              <a:t>, které chcete použít ve vzorci</a:t>
            </a:r>
            <a:endParaRPr kumimoji="0" lang="cs-CZ" sz="3200" b="1" i="1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4" presetClass="entr" presetSubtype="1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ástupný symbol pro obsah 2"/>
          <p:cNvSpPr txBox="1">
            <a:spLocks/>
          </p:cNvSpPr>
          <p:nvPr/>
        </p:nvSpPr>
        <p:spPr>
          <a:xfrm>
            <a:off x="0" y="0"/>
            <a:ext cx="9144000" cy="1071546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kumimoji="0" lang="cs-CZ" sz="32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Pokud potřebuje vytvořit odkaz na jinou buňku,</a:t>
            </a:r>
            <a:r>
              <a:rPr kumimoji="0" lang="cs-CZ" sz="3200" b="1" i="1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tak postupujeme takto:</a:t>
            </a:r>
            <a:endParaRPr kumimoji="0" lang="cs-CZ" sz="3200" b="1" i="1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7" name="Zástupný symbol pro obsah 2"/>
          <p:cNvSpPr txBox="1">
            <a:spLocks/>
          </p:cNvSpPr>
          <p:nvPr/>
        </p:nvSpPr>
        <p:spPr>
          <a:xfrm>
            <a:off x="0" y="1285860"/>
            <a:ext cx="9144000" cy="642942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kumimoji="0" lang="cs-CZ" sz="3200" b="1" i="1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Vytvořte</a:t>
            </a:r>
            <a:r>
              <a:rPr kumimoji="0" lang="cs-CZ" sz="3200" b="1" i="1" u="none" strike="noStrike" kern="1200" cap="none" spc="0" normalizeH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sešit dle zadání</a:t>
            </a:r>
            <a:r>
              <a:rPr kumimoji="0" lang="cs-CZ" sz="3200" b="1" i="1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:</a:t>
            </a:r>
            <a:endParaRPr kumimoji="0" lang="cs-CZ" sz="3200" b="1" i="1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 l="385" t="20823" r="59591" b="49061"/>
          <a:stretch>
            <a:fillRect/>
          </a:stretch>
        </p:blipFill>
        <p:spPr bwMode="auto">
          <a:xfrm>
            <a:off x="214282" y="2143115"/>
            <a:ext cx="8572560" cy="40315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3"/>
          <p:cNvPicPr>
            <a:picLocks noChangeAspect="1" noChangeArrowheads="1"/>
          </p:cNvPicPr>
          <p:nvPr/>
        </p:nvPicPr>
        <p:blipFill>
          <a:blip r:embed="rId2"/>
          <a:srcRect l="385" t="20823" r="59591" b="49061"/>
          <a:stretch>
            <a:fillRect/>
          </a:stretch>
        </p:blipFill>
        <p:spPr bwMode="auto">
          <a:xfrm>
            <a:off x="214282" y="2571744"/>
            <a:ext cx="8572560" cy="40315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Zástupný symbol pro obsah 2"/>
          <p:cNvSpPr txBox="1">
            <a:spLocks/>
          </p:cNvSpPr>
          <p:nvPr/>
        </p:nvSpPr>
        <p:spPr>
          <a:xfrm>
            <a:off x="0" y="0"/>
            <a:ext cx="9144000" cy="1071546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kumimoji="0" lang="cs-CZ" sz="32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Do </a:t>
            </a:r>
            <a:r>
              <a:rPr kumimoji="0" lang="cs-CZ" sz="3200" b="1" i="1" u="none" strike="noStrike" kern="1200" cap="none" spc="0" normalizeH="0" baseline="0" noProof="0" dirty="0" smtClean="0">
                <a:ln>
                  <a:noFill/>
                </a:ln>
                <a:solidFill>
                  <a:srgbClr val="92D05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zelené buňky B1 </a:t>
            </a:r>
            <a:r>
              <a:rPr kumimoji="0" lang="cs-CZ" sz="32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zadáme číslo od 1 do 10</a:t>
            </a:r>
            <a:r>
              <a:rPr kumimoji="0" lang="cs-CZ" sz="3200" b="1" i="1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kumimoji="0" lang="cs-CZ" sz="3200" b="1" i="1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a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kumimoji="0" lang="cs-CZ" sz="3200" b="1" i="1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chceme, aby se to samé číslo objevilo ve 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kumimoji="0" lang="cs-CZ" sz="3200" b="1" i="1" u="none" strike="noStrike" kern="1200" cap="none" spc="0" normalizeH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žluté buňce E10</a:t>
            </a:r>
            <a:r>
              <a:rPr lang="cs-CZ" sz="32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kumimoji="0" lang="cs-CZ" sz="3200" b="1" i="1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cxnSp>
        <p:nvCxnSpPr>
          <p:cNvPr id="8" name="Přímá spojovací šipka 7"/>
          <p:cNvCxnSpPr/>
          <p:nvPr/>
        </p:nvCxnSpPr>
        <p:spPr>
          <a:xfrm rot="16200000" flipH="1">
            <a:off x="4536281" y="2678901"/>
            <a:ext cx="3786214" cy="3000396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Přímá spojovací šipka 19"/>
          <p:cNvCxnSpPr/>
          <p:nvPr/>
        </p:nvCxnSpPr>
        <p:spPr>
          <a:xfrm rot="16200000" flipH="1">
            <a:off x="1821637" y="1250141"/>
            <a:ext cx="2286016" cy="928694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ástupný symbol pro obsah 2"/>
          <p:cNvSpPr txBox="1">
            <a:spLocks/>
          </p:cNvSpPr>
          <p:nvPr/>
        </p:nvSpPr>
        <p:spPr>
          <a:xfrm>
            <a:off x="0" y="214290"/>
            <a:ext cx="9144000" cy="1785926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kumimoji="0" lang="cs-CZ" sz="32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Do </a:t>
            </a:r>
            <a:r>
              <a:rPr kumimoji="0" lang="cs-CZ" sz="3200" b="1" i="1" u="none" strike="noStrike" kern="1200" cap="none" spc="0" normalizeH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žluté buňky E10 </a:t>
            </a:r>
            <a:r>
              <a:rPr kumimoji="0" lang="cs-CZ" sz="3200" b="1" i="1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zadáme symbol </a:t>
            </a:r>
            <a:r>
              <a:rPr kumimoji="0" lang="cs-CZ" sz="3200" b="1" i="1" u="none" strike="noStrike" kern="1200" cap="none" spc="0" normalizeH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= </a:t>
            </a:r>
            <a:r>
              <a:rPr kumimoji="0" lang="cs-CZ" sz="3200" b="1" i="1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a myší klikneme do buňky, na kterou chceme </a:t>
            </a:r>
            <a:r>
              <a:rPr kumimoji="0" lang="cs-CZ" sz="3200" b="1" i="1" u="none" strike="noStrike" kern="1200" cap="none" spc="0" normalizeH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vytvoři</a:t>
            </a:r>
            <a:r>
              <a:rPr lang="cs-CZ" sz="32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t odkaz, to znamená do </a:t>
            </a:r>
            <a:r>
              <a:rPr lang="cs-CZ" sz="3200" b="1" i="1" dirty="0" smtClean="0">
                <a:solidFill>
                  <a:srgbClr val="92D050"/>
                </a:solidFill>
                <a:latin typeface="Times New Roman" pitchFamily="18" charset="0"/>
                <a:cs typeface="Times New Roman" pitchFamily="18" charset="0"/>
              </a:rPr>
              <a:t>buňky B1 </a:t>
            </a:r>
            <a:endParaRPr kumimoji="0" lang="cs-CZ" sz="3200" b="1" i="1" u="none" strike="noStrike" kern="1200" cap="none" spc="0" normalizeH="0" baseline="0" noProof="0" dirty="0">
              <a:ln>
                <a:noFill/>
              </a:ln>
              <a:solidFill>
                <a:srgbClr val="92D050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15" name="Zástupný symbol pro obsah 2"/>
          <p:cNvSpPr txBox="1">
            <a:spLocks/>
          </p:cNvSpPr>
          <p:nvPr/>
        </p:nvSpPr>
        <p:spPr>
          <a:xfrm>
            <a:off x="0" y="5857892"/>
            <a:ext cx="9144000" cy="857256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kumimoji="0" lang="cs-CZ" sz="32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Volbu potvrdíme klávesou </a:t>
            </a:r>
            <a:r>
              <a:rPr kumimoji="0" lang="cs-CZ" sz="3200" b="1" i="1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ENTER</a:t>
            </a:r>
            <a:endParaRPr kumimoji="0" lang="cs-CZ" sz="3200" b="1" i="1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/>
          <a:srcRect l="133" t="20598" r="60274" b="49589"/>
          <a:stretch>
            <a:fillRect/>
          </a:stretch>
        </p:blipFill>
        <p:spPr bwMode="auto">
          <a:xfrm>
            <a:off x="214281" y="1785926"/>
            <a:ext cx="8652525" cy="40719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" presetClass="entr" presetSubtype="1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1"/>
          <p:cNvSpPr>
            <a:spLocks noGrp="1"/>
          </p:cNvSpPr>
          <p:nvPr>
            <p:ph type="title"/>
          </p:nvPr>
        </p:nvSpPr>
        <p:spPr>
          <a:xfrm>
            <a:off x="0" y="142852"/>
            <a:ext cx="9286908" cy="938234"/>
          </a:xfrm>
        </p:spPr>
        <p:txBody>
          <a:bodyPr>
            <a:normAutofit/>
          </a:bodyPr>
          <a:lstStyle/>
          <a:p>
            <a:pPr algn="ctr"/>
            <a:r>
              <a:rPr lang="cs-CZ" b="1" dirty="0" smtClean="0">
                <a:solidFill>
                  <a:schemeClr val="bg1"/>
                </a:solidFill>
              </a:rPr>
              <a:t>Vytváření </a:t>
            </a:r>
            <a:r>
              <a:rPr lang="cs-CZ" b="1" dirty="0" smtClean="0">
                <a:solidFill>
                  <a:srgbClr val="FFFF00"/>
                </a:solidFill>
              </a:rPr>
              <a:t>vzorců</a:t>
            </a:r>
            <a:r>
              <a:rPr lang="cs-CZ" b="1" dirty="0" smtClean="0">
                <a:solidFill>
                  <a:schemeClr val="bg1"/>
                </a:solidFill>
              </a:rPr>
              <a:t> – MS Excel 2007</a:t>
            </a:r>
            <a:endParaRPr lang="cs-CZ" b="1" dirty="0">
              <a:solidFill>
                <a:schemeClr val="bg1"/>
              </a:solidFill>
            </a:endParaRPr>
          </a:p>
        </p:txBody>
      </p:sp>
      <p:sp>
        <p:nvSpPr>
          <p:cNvPr id="6" name="Zástupný symbol pro obsah 2"/>
          <p:cNvSpPr txBox="1">
            <a:spLocks/>
          </p:cNvSpPr>
          <p:nvPr/>
        </p:nvSpPr>
        <p:spPr>
          <a:xfrm>
            <a:off x="857224" y="1357298"/>
            <a:ext cx="7500990" cy="928694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kumimoji="0" lang="cs-CZ" sz="3200" b="1" i="1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Společně</a:t>
            </a:r>
            <a:r>
              <a:rPr kumimoji="0" lang="cs-CZ" sz="3200" b="1" i="1" u="none" strike="noStrike" kern="1200" cap="none" spc="0" normalizeH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si vytvoříme následující tabulku</a:t>
            </a:r>
            <a:endParaRPr kumimoji="0" lang="cs-CZ" sz="3200" b="1" i="1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pic>
        <p:nvPicPr>
          <p:cNvPr id="1026" name="Picture 2">
            <a:hlinkClick r:id="rId3" action="ppaction://hlinkfile"/>
          </p:cNvPr>
          <p:cNvPicPr>
            <a:picLocks noChangeAspect="1" noChangeArrowheads="1"/>
          </p:cNvPicPr>
          <p:nvPr/>
        </p:nvPicPr>
        <p:blipFill>
          <a:blip r:embed="rId4"/>
          <a:srcRect r="66023" b="47651"/>
          <a:stretch>
            <a:fillRect/>
          </a:stretch>
        </p:blipFill>
        <p:spPr bwMode="auto">
          <a:xfrm>
            <a:off x="2071670" y="2000240"/>
            <a:ext cx="4643470" cy="44714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5" presetClass="entr" presetSubtype="1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ástupný symbol pro obsah 2"/>
          <p:cNvSpPr txBox="1">
            <a:spLocks/>
          </p:cNvSpPr>
          <p:nvPr/>
        </p:nvSpPr>
        <p:spPr>
          <a:xfrm>
            <a:off x="0" y="214290"/>
            <a:ext cx="9144000" cy="714380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kumimoji="0" lang="cs-CZ" sz="32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Vyzkoušíme,</a:t>
            </a:r>
            <a:r>
              <a:rPr kumimoji="0" lang="cs-CZ" sz="3200" b="1" i="1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zda se nám úkol podařil:</a:t>
            </a:r>
            <a:endParaRPr kumimoji="0" lang="cs-CZ" sz="3200" b="1" i="1" u="none" strike="noStrike" kern="1200" cap="none" spc="0" normalizeH="0" baseline="0" noProof="0" dirty="0">
              <a:ln>
                <a:noFill/>
              </a:ln>
              <a:solidFill>
                <a:srgbClr val="92D050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 t="21216" r="60221" b="49613"/>
          <a:stretch>
            <a:fillRect/>
          </a:stretch>
        </p:blipFill>
        <p:spPr bwMode="auto">
          <a:xfrm>
            <a:off x="357158" y="1571612"/>
            <a:ext cx="8215370" cy="37653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1"/>
          <p:cNvSpPr>
            <a:spLocks noGrp="1"/>
          </p:cNvSpPr>
          <p:nvPr>
            <p:ph type="title"/>
          </p:nvPr>
        </p:nvSpPr>
        <p:spPr>
          <a:xfrm>
            <a:off x="0" y="0"/>
            <a:ext cx="9286908" cy="938234"/>
          </a:xfrm>
        </p:spPr>
        <p:txBody>
          <a:bodyPr>
            <a:normAutofit/>
          </a:bodyPr>
          <a:lstStyle/>
          <a:p>
            <a:pPr algn="ctr"/>
            <a:r>
              <a:rPr lang="cs-CZ" b="1" dirty="0" smtClean="0">
                <a:solidFill>
                  <a:schemeClr val="bg1"/>
                </a:solidFill>
              </a:rPr>
              <a:t>Vytváření </a:t>
            </a:r>
            <a:r>
              <a:rPr lang="cs-CZ" b="1" dirty="0" smtClean="0">
                <a:solidFill>
                  <a:srgbClr val="FFFF00"/>
                </a:solidFill>
              </a:rPr>
              <a:t>vzorců</a:t>
            </a:r>
            <a:r>
              <a:rPr lang="cs-CZ" b="1" dirty="0" smtClean="0">
                <a:solidFill>
                  <a:schemeClr val="bg1"/>
                </a:solidFill>
              </a:rPr>
              <a:t> – MS Excel 2007</a:t>
            </a:r>
            <a:endParaRPr lang="cs-CZ" b="1" dirty="0">
              <a:solidFill>
                <a:schemeClr val="bg1"/>
              </a:solidFill>
            </a:endParaRPr>
          </a:p>
        </p:txBody>
      </p:sp>
      <p:sp>
        <p:nvSpPr>
          <p:cNvPr id="6" name="Zástupný symbol pro obsah 2"/>
          <p:cNvSpPr txBox="1">
            <a:spLocks/>
          </p:cNvSpPr>
          <p:nvPr/>
        </p:nvSpPr>
        <p:spPr>
          <a:xfrm>
            <a:off x="642910" y="1000108"/>
            <a:ext cx="8143932" cy="928694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kumimoji="0" lang="cs-CZ" sz="32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Do sloupce </a:t>
            </a:r>
            <a:r>
              <a:rPr kumimoji="0" lang="cs-CZ" sz="3200" b="1" i="1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C </a:t>
            </a:r>
            <a:r>
              <a:rPr kumimoji="0" lang="cs-CZ" sz="32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chceme</a:t>
            </a:r>
            <a:r>
              <a:rPr kumimoji="0" lang="cs-CZ" sz="3200" b="1" i="1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sečíst hodnoty </a:t>
            </a:r>
            <a:r>
              <a:rPr kumimoji="0" lang="cs-CZ" sz="32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ze sloupce </a:t>
            </a:r>
            <a:r>
              <a:rPr kumimoji="0" lang="cs-CZ" sz="3200" b="1" i="1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A </a:t>
            </a:r>
            <a:r>
              <a:rPr kumimoji="0" lang="cs-CZ" sz="32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a</a:t>
            </a:r>
            <a:r>
              <a:rPr kumimoji="0" lang="cs-CZ" sz="3200" b="1" i="1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B</a:t>
            </a:r>
            <a:endParaRPr kumimoji="0" lang="cs-CZ" sz="3200" b="1" i="1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 r="75892" b="47826"/>
          <a:stretch>
            <a:fillRect/>
          </a:stretch>
        </p:blipFill>
        <p:spPr bwMode="auto">
          <a:xfrm>
            <a:off x="142844" y="1785926"/>
            <a:ext cx="3286148" cy="4445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7" name="Přímá spojovací šipka 6"/>
          <p:cNvCxnSpPr/>
          <p:nvPr/>
        </p:nvCxnSpPr>
        <p:spPr>
          <a:xfrm rot="5400000">
            <a:off x="1535885" y="2321711"/>
            <a:ext cx="2071702" cy="571504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Zástupný symbol pro obsah 2"/>
          <p:cNvSpPr txBox="1">
            <a:spLocks/>
          </p:cNvSpPr>
          <p:nvPr/>
        </p:nvSpPr>
        <p:spPr>
          <a:xfrm>
            <a:off x="4500562" y="1571612"/>
            <a:ext cx="4214842" cy="571504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lang="cs-CZ" sz="32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Jak na to?</a:t>
            </a:r>
            <a:endParaRPr kumimoji="0" lang="cs-CZ" sz="3200" b="1" i="1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13" name="Obdélník 12"/>
          <p:cNvSpPr/>
          <p:nvPr/>
        </p:nvSpPr>
        <p:spPr>
          <a:xfrm>
            <a:off x="3428992" y="2285992"/>
            <a:ext cx="5715008" cy="42934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cs-CZ" sz="2400" b="1" dirty="0" smtClean="0">
                <a:solidFill>
                  <a:srgbClr val="FFFF00"/>
                </a:solidFill>
              </a:rPr>
              <a:t>Vzorce </a:t>
            </a:r>
            <a:r>
              <a:rPr lang="cs-CZ" sz="2400" b="1" dirty="0" smtClean="0">
                <a:solidFill>
                  <a:schemeClr val="bg1"/>
                </a:solidFill>
              </a:rPr>
              <a:t>se zadávají do buňky </a:t>
            </a:r>
            <a:r>
              <a:rPr lang="cs-CZ" sz="2400" b="1" dirty="0" smtClean="0">
                <a:solidFill>
                  <a:srgbClr val="FFFF00"/>
                </a:solidFill>
              </a:rPr>
              <a:t>úplně stejně jako číslo nebo text.</a:t>
            </a:r>
          </a:p>
          <a:p>
            <a:pPr marL="342900" indent="-342900">
              <a:buFont typeface="+mj-lt"/>
              <a:buAutoNum type="arabicPeriod"/>
            </a:pPr>
            <a:endParaRPr lang="cs-CZ" sz="800" b="1" dirty="0" smtClean="0">
              <a:solidFill>
                <a:schemeClr val="bg1"/>
              </a:solidFill>
            </a:endParaRPr>
          </a:p>
          <a:p>
            <a:pPr marL="342900" indent="-342900">
              <a:buFont typeface="+mj-lt"/>
              <a:buAutoNum type="arabicPeriod"/>
            </a:pPr>
            <a:r>
              <a:rPr lang="cs-CZ" sz="2400" b="1" dirty="0" smtClean="0">
                <a:solidFill>
                  <a:schemeClr val="bg1"/>
                </a:solidFill>
              </a:rPr>
              <a:t>Vzorec musí začínat vždy znakem </a:t>
            </a:r>
            <a:r>
              <a:rPr lang="cs-CZ" sz="2400" b="1" dirty="0" smtClean="0">
                <a:solidFill>
                  <a:srgbClr val="FFFF00"/>
                </a:solidFill>
              </a:rPr>
              <a:t>rovnítka =</a:t>
            </a:r>
          </a:p>
          <a:p>
            <a:pPr marL="342900" indent="-342900">
              <a:buFont typeface="+mj-lt"/>
              <a:buAutoNum type="arabicPeriod"/>
            </a:pPr>
            <a:endParaRPr lang="cs-CZ" sz="900" b="1" dirty="0" smtClean="0">
              <a:solidFill>
                <a:schemeClr val="bg1"/>
              </a:solidFill>
            </a:endParaRPr>
          </a:p>
          <a:p>
            <a:pPr marL="342900" indent="-342900">
              <a:buFont typeface="+mj-lt"/>
              <a:buAutoNum type="arabicPeriod"/>
            </a:pPr>
            <a:r>
              <a:rPr lang="cs-CZ" sz="2400" b="1" dirty="0" smtClean="0">
                <a:solidFill>
                  <a:schemeClr val="bg1"/>
                </a:solidFill>
              </a:rPr>
              <a:t>Vzorec se </a:t>
            </a:r>
            <a:r>
              <a:rPr lang="cs-CZ" sz="2400" b="1" dirty="0" smtClean="0">
                <a:solidFill>
                  <a:srgbClr val="FFFF00"/>
                </a:solidFill>
              </a:rPr>
              <a:t>tvoří</a:t>
            </a:r>
            <a:r>
              <a:rPr lang="cs-CZ" sz="2400" b="1" dirty="0" smtClean="0">
                <a:solidFill>
                  <a:schemeClr val="bg1"/>
                </a:solidFill>
              </a:rPr>
              <a:t> na základě </a:t>
            </a:r>
            <a:r>
              <a:rPr lang="cs-CZ" sz="2400" b="1" dirty="0" smtClean="0">
                <a:solidFill>
                  <a:srgbClr val="FFFF00"/>
                </a:solidFill>
              </a:rPr>
              <a:t>matematických zákonitostí </a:t>
            </a:r>
            <a:r>
              <a:rPr lang="en-US" sz="2400" b="1" dirty="0" smtClean="0">
                <a:solidFill>
                  <a:srgbClr val="FFFF00"/>
                </a:solidFill>
              </a:rPr>
              <a:t>+</a:t>
            </a:r>
            <a:r>
              <a:rPr lang="cs-CZ" sz="2400" b="1" dirty="0" smtClean="0">
                <a:solidFill>
                  <a:srgbClr val="FFFF00"/>
                </a:solidFill>
              </a:rPr>
              <a:t>, -, </a:t>
            </a:r>
            <a:r>
              <a:rPr lang="en-US" sz="2400" b="1" dirty="0" smtClean="0">
                <a:solidFill>
                  <a:srgbClr val="FFFF00"/>
                </a:solidFill>
              </a:rPr>
              <a:t>*,</a:t>
            </a:r>
            <a:r>
              <a:rPr lang="cs-CZ" sz="2400" b="1" dirty="0" smtClean="0">
                <a:solidFill>
                  <a:srgbClr val="FFFF00"/>
                </a:solidFill>
              </a:rPr>
              <a:t> </a:t>
            </a:r>
            <a:r>
              <a:rPr lang="en-US" sz="2400" b="1" dirty="0" smtClean="0">
                <a:solidFill>
                  <a:srgbClr val="FFFF00"/>
                </a:solidFill>
              </a:rPr>
              <a:t>:, atd</a:t>
            </a:r>
            <a:r>
              <a:rPr lang="cs-CZ" sz="2400" b="1" dirty="0" smtClean="0">
                <a:solidFill>
                  <a:schemeClr val="bg1"/>
                </a:solidFill>
              </a:rPr>
              <a:t>.</a:t>
            </a:r>
          </a:p>
          <a:p>
            <a:pPr marL="342900" indent="-342900">
              <a:buFont typeface="+mj-lt"/>
              <a:buAutoNum type="arabicPeriod"/>
            </a:pPr>
            <a:endParaRPr lang="cs-CZ" sz="800" b="1" dirty="0" smtClean="0">
              <a:solidFill>
                <a:schemeClr val="bg1"/>
              </a:solidFill>
            </a:endParaRPr>
          </a:p>
          <a:p>
            <a:pPr marL="342900" indent="-342900">
              <a:buFont typeface="+mj-lt"/>
              <a:buAutoNum type="arabicPeriod"/>
            </a:pPr>
            <a:r>
              <a:rPr lang="cs-CZ" sz="2400" b="1" dirty="0" smtClean="0">
                <a:solidFill>
                  <a:schemeClr val="bg1"/>
                </a:solidFill>
              </a:rPr>
              <a:t>Vzorec se zobrazuje v </a:t>
            </a:r>
            <a:r>
              <a:rPr lang="cs-CZ" sz="2400" b="1" dirty="0" smtClean="0">
                <a:solidFill>
                  <a:srgbClr val="FFFF00"/>
                </a:solidFill>
              </a:rPr>
              <a:t>poli vzorců</a:t>
            </a:r>
            <a:r>
              <a:rPr lang="cs-CZ" sz="2400" b="1" dirty="0" smtClean="0">
                <a:solidFill>
                  <a:schemeClr val="bg1"/>
                </a:solidFill>
              </a:rPr>
              <a:t>, kde se také dá </a:t>
            </a:r>
            <a:r>
              <a:rPr lang="cs-CZ" sz="2400" b="1" dirty="0" smtClean="0">
                <a:solidFill>
                  <a:srgbClr val="FFFF00"/>
                </a:solidFill>
              </a:rPr>
              <a:t>opravovat</a:t>
            </a:r>
            <a:r>
              <a:rPr lang="cs-CZ" sz="2400" b="1" dirty="0" smtClean="0">
                <a:solidFill>
                  <a:schemeClr val="bg1"/>
                </a:solidFill>
              </a:rPr>
              <a:t>.</a:t>
            </a:r>
          </a:p>
          <a:p>
            <a:pPr marL="342900" indent="-342900">
              <a:buFont typeface="+mj-lt"/>
              <a:buAutoNum type="arabicPeriod"/>
            </a:pPr>
            <a:endParaRPr lang="cs-CZ" sz="800" b="1" dirty="0" smtClean="0">
              <a:solidFill>
                <a:schemeClr val="bg1"/>
              </a:solidFill>
            </a:endParaRPr>
          </a:p>
          <a:p>
            <a:pPr marL="342900" indent="-342900">
              <a:buFont typeface="+mj-lt"/>
              <a:buAutoNum type="arabicPeriod"/>
            </a:pPr>
            <a:r>
              <a:rPr lang="cs-CZ" sz="2400" b="1" dirty="0" smtClean="0">
                <a:solidFill>
                  <a:schemeClr val="bg1"/>
                </a:solidFill>
              </a:rPr>
              <a:t>Excel </a:t>
            </a:r>
            <a:r>
              <a:rPr lang="cs-CZ" sz="2400" b="1" dirty="0" smtClean="0">
                <a:solidFill>
                  <a:srgbClr val="FFFF00"/>
                </a:solidFill>
              </a:rPr>
              <a:t>zobrazuje</a:t>
            </a:r>
            <a:r>
              <a:rPr lang="cs-CZ" sz="2400" b="1" dirty="0" smtClean="0">
                <a:solidFill>
                  <a:schemeClr val="bg1"/>
                </a:solidFill>
              </a:rPr>
              <a:t> v buňce jenom </a:t>
            </a:r>
            <a:r>
              <a:rPr lang="cs-CZ" sz="2400" b="1" dirty="0" smtClean="0">
                <a:solidFill>
                  <a:srgbClr val="FFFF00"/>
                </a:solidFill>
              </a:rPr>
              <a:t>výsledek </a:t>
            </a:r>
            <a:r>
              <a:rPr lang="cs-CZ" sz="2400" b="1" dirty="0" smtClean="0">
                <a:solidFill>
                  <a:schemeClr val="bg1"/>
                </a:solidFill>
              </a:rPr>
              <a:t>a v poli vzorců </a:t>
            </a:r>
            <a:r>
              <a:rPr lang="cs-CZ" sz="2400" b="1" dirty="0" smtClean="0">
                <a:solidFill>
                  <a:srgbClr val="FFFF00"/>
                </a:solidFill>
              </a:rPr>
              <a:t>vzorec</a:t>
            </a:r>
            <a:r>
              <a:rPr lang="cs-CZ" sz="2400" b="1" dirty="0" smtClean="0">
                <a:solidFill>
                  <a:schemeClr val="bg1"/>
                </a:solidFill>
              </a:rPr>
              <a:t>.</a:t>
            </a:r>
            <a:endParaRPr lang="cs-CZ" sz="2400" b="1" dirty="0">
              <a:solidFill>
                <a:schemeClr val="bg1"/>
              </a:solidFill>
            </a:endParaRPr>
          </a:p>
        </p:txBody>
      </p:sp>
      <p:cxnSp>
        <p:nvCxnSpPr>
          <p:cNvPr id="15" name="Přímá spojovací šipka 14"/>
          <p:cNvCxnSpPr/>
          <p:nvPr/>
        </p:nvCxnSpPr>
        <p:spPr>
          <a:xfrm rot="16200000" flipV="1">
            <a:off x="2607455" y="4107661"/>
            <a:ext cx="1500198" cy="285752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Přímá spojovací šipka 17"/>
          <p:cNvCxnSpPr/>
          <p:nvPr/>
        </p:nvCxnSpPr>
        <p:spPr>
          <a:xfrm rot="5400000">
            <a:off x="2500298" y="2714620"/>
            <a:ext cx="1143008" cy="1143008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Přímá spojovací šipka 20"/>
          <p:cNvCxnSpPr/>
          <p:nvPr/>
        </p:nvCxnSpPr>
        <p:spPr>
          <a:xfrm rot="16200000" flipV="1">
            <a:off x="1821637" y="4250537"/>
            <a:ext cx="2000264" cy="1357322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Přímá spojovací šipka 23"/>
          <p:cNvCxnSpPr/>
          <p:nvPr/>
        </p:nvCxnSpPr>
        <p:spPr>
          <a:xfrm rot="16200000" flipV="1">
            <a:off x="2143108" y="4429132"/>
            <a:ext cx="2286016" cy="571504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"/>
                            </p:stCondLst>
                            <p:childTnLst>
                              <p:par>
                                <p:cTn id="31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3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"/>
                            </p:stCondLst>
                            <p:childTnLst>
                              <p:par>
                                <p:cTn id="4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"/>
                            </p:stCondLst>
                            <p:childTnLst>
                              <p:par>
                                <p:cTn id="57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5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5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6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500"/>
                            </p:stCondLst>
                            <p:childTnLst>
                              <p:par>
                                <p:cTn id="6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1000"/>
                            </p:stCondLst>
                            <p:childTnLst>
                              <p:par>
                                <p:cTn id="71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1500"/>
                            </p:stCondLst>
                            <p:childTnLst>
                              <p:par>
                                <p:cTn id="75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ástupný symbol pro obsah 2"/>
          <p:cNvSpPr txBox="1">
            <a:spLocks/>
          </p:cNvSpPr>
          <p:nvPr/>
        </p:nvSpPr>
        <p:spPr>
          <a:xfrm>
            <a:off x="0" y="0"/>
            <a:ext cx="9144000" cy="857256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lang="cs-CZ" sz="32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Součet hodnot v buňkách A1 a B1, výsledek bude zobrazen v buňce C1</a:t>
            </a:r>
            <a:endParaRPr kumimoji="0" lang="cs-CZ" sz="3200" b="1" i="1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7" name="Zástupný symbol pro obsah 2"/>
          <p:cNvSpPr txBox="1">
            <a:spLocks/>
          </p:cNvSpPr>
          <p:nvPr/>
        </p:nvSpPr>
        <p:spPr>
          <a:xfrm>
            <a:off x="4714876" y="1428736"/>
            <a:ext cx="4214842" cy="4572032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514350" marR="0" lvl="0" indent="-51435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FC000"/>
              </a:buClr>
              <a:buSzPct val="81000"/>
              <a:buFont typeface="+mj-lt"/>
              <a:buAutoNum type="arabicPeriod"/>
              <a:tabLst/>
              <a:defRPr/>
            </a:pPr>
            <a:r>
              <a:rPr lang="cs-CZ" sz="32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Klikni do buňky </a:t>
            </a:r>
            <a:r>
              <a:rPr lang="cs-CZ" sz="32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C1</a:t>
            </a:r>
          </a:p>
          <a:p>
            <a:pPr marL="514350" marR="0" lvl="0" indent="-51435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FC000"/>
              </a:buClr>
              <a:buSzPct val="70000"/>
              <a:buFont typeface="+mj-lt"/>
              <a:buAutoNum type="arabicPeriod"/>
              <a:tabLst/>
              <a:defRPr/>
            </a:pPr>
            <a:r>
              <a:rPr lang="cs-CZ" sz="32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Napiš do buňky znaménko </a:t>
            </a:r>
            <a:r>
              <a:rPr lang="cs-CZ" sz="32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=</a:t>
            </a:r>
          </a:p>
          <a:p>
            <a:pPr marL="514350" marR="0" lvl="0" indent="-51435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FC000"/>
              </a:buClr>
              <a:buSzPct val="81000"/>
              <a:buFont typeface="+mj-lt"/>
              <a:buAutoNum type="arabicPeriod"/>
              <a:tabLst/>
              <a:defRPr/>
            </a:pPr>
            <a:r>
              <a:rPr lang="cs-CZ" sz="32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Klikni na buňku </a:t>
            </a:r>
            <a:r>
              <a:rPr lang="cs-CZ" sz="32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A1</a:t>
            </a:r>
          </a:p>
          <a:p>
            <a:pPr marL="514350" marR="0" lvl="0" indent="-51435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FC000"/>
              </a:buClr>
              <a:buSzPct val="70000"/>
              <a:buFont typeface="+mj-lt"/>
              <a:buAutoNum type="arabicPeriod"/>
              <a:tabLst/>
              <a:defRPr/>
            </a:pPr>
            <a:r>
              <a:rPr lang="cs-CZ" sz="32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Napiš znaménko </a:t>
            </a:r>
            <a:r>
              <a:rPr lang="en-US" sz="32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+</a:t>
            </a:r>
            <a:endParaRPr lang="cs-CZ" sz="3200" b="1" i="1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514350" marR="0" lvl="0" indent="-51435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FC000"/>
              </a:buClr>
              <a:buSzPct val="70000"/>
              <a:buFont typeface="+mj-lt"/>
              <a:buAutoNum type="arabicPeriod"/>
              <a:tabLst/>
              <a:defRPr/>
            </a:pPr>
            <a:r>
              <a:rPr lang="cs-CZ" sz="32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Klikni na buňku </a:t>
            </a:r>
            <a:r>
              <a:rPr lang="cs-CZ" sz="32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B1</a:t>
            </a:r>
          </a:p>
          <a:p>
            <a:pPr marL="514350" marR="0" lvl="0" indent="-51435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FC000"/>
              </a:buClr>
              <a:buSzPct val="70000"/>
              <a:buFont typeface="+mj-lt"/>
              <a:buAutoNum type="arabicPeriod"/>
              <a:tabLst/>
              <a:defRPr/>
            </a:pPr>
            <a:r>
              <a:rPr lang="cs-CZ" sz="32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Stiskni</a:t>
            </a:r>
            <a:r>
              <a:rPr lang="cs-CZ" sz="32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ENTER</a:t>
            </a:r>
          </a:p>
          <a:p>
            <a:pPr marL="514350" marR="0" lvl="0" indent="-51435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FC000"/>
              </a:buClr>
              <a:buSzPct val="70000"/>
              <a:buFont typeface="+mj-lt"/>
              <a:buAutoNum type="arabicPeriod"/>
              <a:tabLst/>
              <a:defRPr/>
            </a:pPr>
            <a:r>
              <a:rPr lang="cs-CZ" sz="32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A jeto </a:t>
            </a:r>
            <a:r>
              <a:rPr lang="cs-CZ" sz="32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</a:t>
            </a:r>
            <a:endParaRPr lang="cs-CZ" sz="3200" b="1" i="1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 l="-732" t="14362" r="80785" b="69681"/>
          <a:stretch>
            <a:fillRect/>
          </a:stretch>
        </p:blipFill>
        <p:spPr bwMode="auto">
          <a:xfrm>
            <a:off x="-32" y="2143116"/>
            <a:ext cx="4143404" cy="2071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8" name="Přímá spojovací šipka 7"/>
          <p:cNvCxnSpPr/>
          <p:nvPr/>
        </p:nvCxnSpPr>
        <p:spPr>
          <a:xfrm rot="5400000">
            <a:off x="3071802" y="1857364"/>
            <a:ext cx="1785950" cy="1500198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/>
          <a:srcRect t="16780" r="80495" b="68359"/>
          <a:stretch>
            <a:fillRect/>
          </a:stretch>
        </p:blipFill>
        <p:spPr bwMode="auto">
          <a:xfrm>
            <a:off x="142844" y="2143116"/>
            <a:ext cx="4293424" cy="2044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/>
          <a:srcRect t="16941" r="77059" b="68941"/>
          <a:stretch>
            <a:fillRect/>
          </a:stretch>
        </p:blipFill>
        <p:spPr bwMode="auto">
          <a:xfrm>
            <a:off x="142844" y="2928934"/>
            <a:ext cx="4271992" cy="1643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5"/>
          <a:srcRect t="17633" r="80408" b="68653"/>
          <a:stretch>
            <a:fillRect/>
          </a:stretch>
        </p:blipFill>
        <p:spPr bwMode="auto">
          <a:xfrm>
            <a:off x="214282" y="2500306"/>
            <a:ext cx="4245458" cy="18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6"/>
          <a:srcRect t="17266" r="82734" b="68921"/>
          <a:stretch>
            <a:fillRect/>
          </a:stretch>
        </p:blipFill>
        <p:spPr bwMode="auto">
          <a:xfrm>
            <a:off x="214282" y="2428868"/>
            <a:ext cx="4286248" cy="2143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35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"/>
                            </p:stCondLst>
                            <p:childTnLst>
                              <p:par>
                                <p:cTn id="38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000"/>
                            </p:stCondLst>
                            <p:childTnLst>
                              <p:par>
                                <p:cTn id="43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5" dur="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5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49" dur="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"/>
                            </p:stCondLst>
                            <p:childTnLst>
                              <p:par>
                                <p:cTn id="52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1000"/>
                            </p:stCondLst>
                            <p:childTnLst>
                              <p:par>
                                <p:cTn id="57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9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5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63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500"/>
                            </p:stCondLst>
                            <p:childTnLst>
                              <p:par>
                                <p:cTn id="66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1000"/>
                            </p:stCondLst>
                            <p:childTnLst>
                              <p:par>
                                <p:cTn id="71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3" dur="5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5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77" dur="5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500"/>
                            </p:stCondLst>
                            <p:childTnLst>
                              <p:par>
                                <p:cTn id="8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1000"/>
                            </p:stCondLst>
                            <p:childTnLst>
                              <p:par>
                                <p:cTn id="8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87" dur="5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500"/>
                            </p:stCondLst>
                            <p:childTnLst>
                              <p:par>
                                <p:cTn id="89" presetID="2" presetClass="entr" presetSubtype="8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2"/>
          <a:srcRect t="17266" r="81871" b="50503"/>
          <a:stretch>
            <a:fillRect/>
          </a:stretch>
        </p:blipFill>
        <p:spPr bwMode="auto">
          <a:xfrm>
            <a:off x="214282" y="1357298"/>
            <a:ext cx="4500594" cy="5000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Zástupný symbol pro obsah 2"/>
          <p:cNvSpPr txBox="1">
            <a:spLocks/>
          </p:cNvSpPr>
          <p:nvPr/>
        </p:nvSpPr>
        <p:spPr>
          <a:xfrm>
            <a:off x="0" y="0"/>
            <a:ext cx="9144000" cy="857256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lang="cs-CZ" sz="32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Vyzkoušejte samy: </a:t>
            </a:r>
            <a:r>
              <a:rPr lang="cs-CZ" sz="32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sečtěte hodnoty v buňkách A2 a B2, výsledek bude zobrazen v buňce C2</a:t>
            </a:r>
            <a:endParaRPr kumimoji="0" lang="cs-CZ" sz="3200" b="1" i="1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cxnSp>
        <p:nvCxnSpPr>
          <p:cNvPr id="8" name="Přímá spojovací šipka 7"/>
          <p:cNvCxnSpPr/>
          <p:nvPr/>
        </p:nvCxnSpPr>
        <p:spPr>
          <a:xfrm rot="10800000" flipV="1">
            <a:off x="4429124" y="1071546"/>
            <a:ext cx="3000396" cy="1785950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/>
          <a:srcRect l="1103" t="14118" r="73947" b="68283"/>
          <a:stretch>
            <a:fillRect/>
          </a:stretch>
        </p:blipFill>
        <p:spPr bwMode="auto">
          <a:xfrm>
            <a:off x="857224" y="1643050"/>
            <a:ext cx="6643734" cy="2928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5" presetClass="exit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23" dur="5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8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 l="1103" t="17123" r="74164" b="48737"/>
          <a:stretch>
            <a:fillRect/>
          </a:stretch>
        </p:blipFill>
        <p:spPr bwMode="auto">
          <a:xfrm>
            <a:off x="142844" y="2714620"/>
            <a:ext cx="4643438" cy="40061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Zástupný symbol pro obsah 2"/>
          <p:cNvSpPr txBox="1">
            <a:spLocks/>
          </p:cNvSpPr>
          <p:nvPr/>
        </p:nvSpPr>
        <p:spPr>
          <a:xfrm>
            <a:off x="0" y="0"/>
            <a:ext cx="9144000" cy="1071546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kumimoji="0" lang="cs-CZ" sz="32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Velmi</a:t>
            </a:r>
            <a:r>
              <a:rPr kumimoji="0" lang="cs-CZ" sz="3200" b="1" i="1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r>
              <a:rPr kumimoji="0" lang="cs-CZ" sz="3200" b="1" i="1" u="none" strike="noStrike" kern="1200" cap="none" spc="0" normalizeH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nepraktické</a:t>
            </a:r>
            <a:r>
              <a:rPr kumimoji="0" lang="cs-CZ" sz="3200" b="1" i="1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by bylo takto </a:t>
            </a:r>
            <a:r>
              <a:rPr kumimoji="0" lang="cs-CZ" sz="3200" b="1" i="1" u="none" strike="noStrike" kern="1200" cap="none" spc="0" normalizeH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pokračovat</a:t>
            </a:r>
            <a:r>
              <a:rPr kumimoji="0" lang="cs-CZ" sz="3200" b="1" i="1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i pro </a:t>
            </a:r>
            <a:r>
              <a:rPr kumimoji="0" lang="cs-CZ" sz="3200" b="1" i="1" u="none" strike="noStrike" kern="1200" cap="none" spc="0" normalizeH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další řádky</a:t>
            </a:r>
            <a:r>
              <a:rPr kumimoji="0" lang="cs-CZ" sz="3200" b="1" i="1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.</a:t>
            </a:r>
            <a:endParaRPr kumimoji="0" lang="cs-CZ" sz="3200" b="1" i="1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cxnSp>
        <p:nvCxnSpPr>
          <p:cNvPr id="8" name="Přímá spojovací šipka 7"/>
          <p:cNvCxnSpPr/>
          <p:nvPr/>
        </p:nvCxnSpPr>
        <p:spPr>
          <a:xfrm rot="10800000" flipV="1">
            <a:off x="3143240" y="2143116"/>
            <a:ext cx="3643338" cy="1857388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Zástupný symbol pro obsah 2"/>
          <p:cNvSpPr txBox="1">
            <a:spLocks/>
          </p:cNvSpPr>
          <p:nvPr/>
        </p:nvSpPr>
        <p:spPr>
          <a:xfrm>
            <a:off x="0" y="1071546"/>
            <a:ext cx="9144000" cy="642942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kumimoji="0" lang="cs-CZ" sz="32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Naneštěstí </a:t>
            </a:r>
            <a:r>
              <a:rPr kumimoji="0" lang="cs-CZ" sz="3200" b="1" i="1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nemusíme</a:t>
            </a:r>
            <a:r>
              <a:rPr kumimoji="0" lang="cs-CZ" sz="32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.</a:t>
            </a:r>
            <a:endParaRPr kumimoji="0" lang="cs-CZ" sz="3200" b="1" i="1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9" name="Zástupný symbol pro obsah 2"/>
          <p:cNvSpPr txBox="1">
            <a:spLocks/>
          </p:cNvSpPr>
          <p:nvPr/>
        </p:nvSpPr>
        <p:spPr>
          <a:xfrm>
            <a:off x="0" y="1643050"/>
            <a:ext cx="9144000" cy="1071546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kumimoji="0" lang="cs-CZ" sz="32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Stačí uchopit buňku v tomto </a:t>
            </a:r>
            <a:r>
              <a:rPr kumimoji="0" lang="cs-CZ" sz="3200" b="1" i="1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místě</a:t>
            </a:r>
            <a:endParaRPr kumimoji="0" lang="cs-CZ" sz="3200" b="1" i="1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12" name="Zástupný symbol pro obsah 2"/>
          <p:cNvSpPr txBox="1">
            <a:spLocks/>
          </p:cNvSpPr>
          <p:nvPr/>
        </p:nvSpPr>
        <p:spPr>
          <a:xfrm>
            <a:off x="5072066" y="3429000"/>
            <a:ext cx="4286216" cy="1643074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lang="cs-CZ" sz="32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a </a:t>
            </a:r>
            <a:r>
              <a:rPr lang="cs-CZ" sz="32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tažením myši rozšířit vzorec</a:t>
            </a:r>
            <a:r>
              <a:rPr lang="cs-CZ" sz="32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do dalších </a:t>
            </a:r>
            <a:r>
              <a:rPr lang="cs-CZ" sz="32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buněk</a:t>
            </a:r>
            <a:r>
              <a:rPr lang="cs-CZ" sz="32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kumimoji="0" lang="cs-CZ" sz="3200" b="1" i="1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/>
          <a:srcRect t="17266" r="74102" b="49928"/>
          <a:stretch>
            <a:fillRect/>
          </a:stretch>
        </p:blipFill>
        <p:spPr bwMode="auto">
          <a:xfrm>
            <a:off x="142843" y="2714620"/>
            <a:ext cx="5072099" cy="4015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4" presetClass="entr" presetSubtype="1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0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2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"/>
                            </p:stCondLst>
                            <p:childTnLst>
                              <p:par>
                                <p:cTn id="3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"/>
                            </p:stCondLst>
                            <p:childTnLst>
                              <p:par>
                                <p:cTn id="35" presetID="5" presetClass="entr" presetSubtype="1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9" grpId="0"/>
      <p:bldP spid="1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ástupný symbol pro obsah 2"/>
          <p:cNvSpPr txBox="1">
            <a:spLocks/>
          </p:cNvSpPr>
          <p:nvPr/>
        </p:nvSpPr>
        <p:spPr>
          <a:xfrm>
            <a:off x="571472" y="642918"/>
            <a:ext cx="8143932" cy="1143008"/>
          </a:xfrm>
          <a:prstGeom prst="rect">
            <a:avLst/>
          </a:prstGeom>
        </p:spPr>
        <p:txBody>
          <a:bodyPr vert="horz">
            <a:no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kumimoji="0" lang="cs-CZ" sz="3200" b="1" i="1" u="none" strike="noStrike" kern="1200" normalizeH="0" baseline="0" noProof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Tímto způsobem můžeme vytvářet a rozšiřovat veškeré vzorce.</a:t>
            </a:r>
            <a:endParaRPr kumimoji="0" lang="cs-CZ" sz="3200" b="1" i="1" u="none" strike="noStrike" kern="1200" normalizeH="0" baseline="0" noProof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8" name="Zástupný symbol pro obsah 2"/>
          <p:cNvSpPr txBox="1">
            <a:spLocks/>
          </p:cNvSpPr>
          <p:nvPr/>
        </p:nvSpPr>
        <p:spPr>
          <a:xfrm>
            <a:off x="500034" y="2500306"/>
            <a:ext cx="8143932" cy="928694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42900" lvl="0" indent="-342900" algn="ctr">
              <a:spcBef>
                <a:spcPct val="20000"/>
              </a:spcBef>
              <a:buClr>
                <a:schemeClr val="accent1"/>
              </a:buClr>
              <a:buSzPct val="70000"/>
              <a:defRPr/>
            </a:pPr>
            <a:r>
              <a:rPr lang="cs-CZ" sz="32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Vyzkoušejte samy: d</a:t>
            </a:r>
            <a:r>
              <a:rPr kumimoji="0" lang="cs-CZ" sz="32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o sloupce </a:t>
            </a:r>
            <a:r>
              <a:rPr lang="cs-CZ" sz="32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D</a:t>
            </a:r>
            <a:r>
              <a:rPr kumimoji="0" lang="cs-CZ" sz="3200" b="1" i="1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r>
              <a:rPr kumimoji="0" lang="cs-CZ" sz="32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chceme</a:t>
            </a:r>
            <a:r>
              <a:rPr kumimoji="0" lang="cs-CZ" sz="3200" b="1" i="1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odečíst hodnoty </a:t>
            </a:r>
            <a:r>
              <a:rPr kumimoji="0" lang="cs-CZ" sz="32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ze sloupce </a:t>
            </a:r>
            <a:r>
              <a:rPr kumimoji="0" lang="cs-CZ" sz="3200" b="1" i="1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A </a:t>
            </a:r>
            <a:r>
              <a:rPr lang="cs-CZ" sz="32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od</a:t>
            </a:r>
            <a:r>
              <a:rPr kumimoji="0" lang="cs-CZ" sz="3200" b="1" i="1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B</a:t>
            </a:r>
            <a:endParaRPr kumimoji="0" lang="cs-CZ" sz="3200" b="1" i="1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9" name="Zástupný symbol pro obsah 2"/>
          <p:cNvSpPr txBox="1">
            <a:spLocks/>
          </p:cNvSpPr>
          <p:nvPr/>
        </p:nvSpPr>
        <p:spPr>
          <a:xfrm>
            <a:off x="500034" y="3786190"/>
            <a:ext cx="8143932" cy="928694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42900" lvl="0" indent="-342900" algn="ctr">
              <a:spcBef>
                <a:spcPct val="20000"/>
              </a:spcBef>
              <a:buClr>
                <a:schemeClr val="accent1"/>
              </a:buClr>
              <a:buSzPct val="70000"/>
              <a:defRPr/>
            </a:pPr>
            <a:r>
              <a:rPr lang="cs-CZ" sz="32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Vyzkoušejte samy: d</a:t>
            </a:r>
            <a:r>
              <a:rPr kumimoji="0" lang="cs-CZ" sz="32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o sloupce </a:t>
            </a:r>
            <a:r>
              <a:rPr lang="cs-CZ" sz="32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E</a:t>
            </a:r>
            <a:r>
              <a:rPr kumimoji="0" lang="cs-CZ" sz="3200" b="1" i="1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r>
              <a:rPr kumimoji="0" lang="cs-CZ" sz="32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chceme</a:t>
            </a:r>
            <a:r>
              <a:rPr kumimoji="0" lang="cs-CZ" sz="3200" b="1" i="1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násobit hodnoty </a:t>
            </a:r>
            <a:r>
              <a:rPr kumimoji="0" lang="cs-CZ" sz="32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ze sloupce </a:t>
            </a:r>
            <a:r>
              <a:rPr kumimoji="0" lang="cs-CZ" sz="3200" b="1" i="1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A </a:t>
            </a:r>
            <a:r>
              <a:rPr lang="cs-CZ" sz="32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kumimoji="0" lang="cs-CZ" sz="3200" b="1" i="1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B</a:t>
            </a:r>
            <a:endParaRPr kumimoji="0" lang="cs-CZ" sz="3200" b="1" i="1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10" name="Zástupný symbol pro obsah 2"/>
          <p:cNvSpPr txBox="1">
            <a:spLocks/>
          </p:cNvSpPr>
          <p:nvPr/>
        </p:nvSpPr>
        <p:spPr>
          <a:xfrm>
            <a:off x="500034" y="5000636"/>
            <a:ext cx="8143932" cy="928694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42900" lvl="0" indent="-342900" algn="ctr">
              <a:spcBef>
                <a:spcPct val="20000"/>
              </a:spcBef>
              <a:buClr>
                <a:schemeClr val="accent1"/>
              </a:buClr>
              <a:buSzPct val="70000"/>
              <a:defRPr/>
            </a:pPr>
            <a:r>
              <a:rPr lang="cs-CZ" sz="32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Vyzkoušejte samy: d</a:t>
            </a:r>
            <a:r>
              <a:rPr kumimoji="0" lang="cs-CZ" sz="32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o sloupce </a:t>
            </a:r>
            <a:r>
              <a:rPr lang="cs-CZ" sz="32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F</a:t>
            </a:r>
            <a:r>
              <a:rPr kumimoji="0" lang="cs-CZ" sz="3200" b="1" i="1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r>
              <a:rPr kumimoji="0" lang="cs-CZ" sz="32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chceme</a:t>
            </a:r>
            <a:r>
              <a:rPr kumimoji="0" lang="cs-CZ" sz="3200" b="1" i="1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dělit hodnoty </a:t>
            </a:r>
            <a:r>
              <a:rPr kumimoji="0" lang="cs-CZ" sz="32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ze sloupce </a:t>
            </a:r>
            <a:r>
              <a:rPr kumimoji="0" lang="cs-CZ" sz="3200" b="1" i="1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A </a:t>
            </a:r>
            <a:r>
              <a:rPr kumimoji="0" lang="cs-CZ" sz="32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hodnotami ze </a:t>
            </a:r>
            <a:r>
              <a:rPr lang="cs-CZ" sz="32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sloupce</a:t>
            </a:r>
            <a:r>
              <a:rPr kumimoji="0" lang="cs-CZ" sz="3200" b="1" i="1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B</a:t>
            </a:r>
            <a:endParaRPr kumimoji="0" lang="cs-CZ" sz="3200" b="1" i="1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ástupný symbol pro obsah 2"/>
          <p:cNvSpPr txBox="1">
            <a:spLocks/>
          </p:cNvSpPr>
          <p:nvPr/>
        </p:nvSpPr>
        <p:spPr>
          <a:xfrm>
            <a:off x="785786" y="571480"/>
            <a:ext cx="7500990" cy="928694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kumimoji="0" lang="cs-CZ" sz="3200" b="1" i="1" u="none" strike="noStrike" kern="1200" cap="none" spc="0" normalizeH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Vytvořte </a:t>
            </a:r>
            <a:r>
              <a:rPr kumimoji="0" lang="cs-CZ" sz="3200" b="1" i="1" u="none" strike="noStrike" kern="1200" cap="none" spc="0" normalizeH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následující tabulku</a:t>
            </a:r>
            <a:endParaRPr kumimoji="0" lang="cs-CZ" sz="3200" b="1" i="1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/>
          <a:srcRect l="-511" t="21053" r="80774" b="49123"/>
          <a:stretch>
            <a:fillRect/>
          </a:stretch>
        </p:blipFill>
        <p:spPr bwMode="auto">
          <a:xfrm>
            <a:off x="1500166" y="1285860"/>
            <a:ext cx="5429288" cy="51276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ástupný symbol pro obsah 2"/>
          <p:cNvSpPr txBox="1">
            <a:spLocks/>
          </p:cNvSpPr>
          <p:nvPr/>
        </p:nvSpPr>
        <p:spPr>
          <a:xfrm>
            <a:off x="0" y="500042"/>
            <a:ext cx="9144000" cy="1071546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lang="cs-CZ" sz="32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Do </a:t>
            </a:r>
            <a:r>
              <a:rPr lang="cs-CZ" sz="32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sloupce C </a:t>
            </a:r>
            <a:r>
              <a:rPr lang="cs-CZ" sz="32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chceme </a:t>
            </a:r>
            <a:r>
              <a:rPr lang="cs-CZ" sz="32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sečíst </a:t>
            </a:r>
            <a:r>
              <a:rPr lang="cs-CZ" sz="32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hodnoty ze </a:t>
            </a:r>
            <a:r>
              <a:rPr lang="cs-CZ" sz="32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sloupce A</a:t>
            </a:r>
            <a:r>
              <a:rPr lang="cs-CZ" sz="32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s </a:t>
            </a:r>
            <a:r>
              <a:rPr lang="cs-CZ" sz="32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buňkou B1</a:t>
            </a:r>
            <a:endParaRPr kumimoji="0" lang="cs-CZ" sz="3200" b="1" i="1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"/>
          <a:srcRect l="-511" t="21053" r="80774" b="49123"/>
          <a:stretch>
            <a:fillRect/>
          </a:stretch>
        </p:blipFill>
        <p:spPr bwMode="auto">
          <a:xfrm>
            <a:off x="2357422" y="1928802"/>
            <a:ext cx="4643470" cy="438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theme/theme1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1995</TotalTime>
  <Words>585</Words>
  <Application>Microsoft Office PowerPoint</Application>
  <PresentationFormat>Předvádění na obrazovce (4:3)</PresentationFormat>
  <Paragraphs>79</Paragraphs>
  <Slides>20</Slides>
  <Notes>3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20</vt:i4>
      </vt:variant>
    </vt:vector>
  </HeadingPairs>
  <TitlesOfParts>
    <vt:vector size="21" baseType="lpstr">
      <vt:lpstr>Motiv sady Office</vt:lpstr>
      <vt:lpstr>Microsoft       Excel 2007</vt:lpstr>
      <vt:lpstr>Vytváření vzorců – MS Excel 2007</vt:lpstr>
      <vt:lpstr>Vytváření vzorců – MS Excel 2007</vt:lpstr>
      <vt:lpstr>Snímek 4</vt:lpstr>
      <vt:lpstr>Snímek 5</vt:lpstr>
      <vt:lpstr>Snímek 6</vt:lpstr>
      <vt:lpstr>Snímek 7</vt:lpstr>
      <vt:lpstr>Snímek 8</vt:lpstr>
      <vt:lpstr>Snímek 9</vt:lpstr>
      <vt:lpstr>Snímek 10</vt:lpstr>
      <vt:lpstr>Snímek 11</vt:lpstr>
      <vt:lpstr>Snímek 12</vt:lpstr>
      <vt:lpstr>Snímek 13</vt:lpstr>
      <vt:lpstr>Snímek 14</vt:lpstr>
      <vt:lpstr>Snímek 15</vt:lpstr>
      <vt:lpstr>Snímek 16</vt:lpstr>
      <vt:lpstr>Snímek 17</vt:lpstr>
      <vt:lpstr>Snímek 18</vt:lpstr>
      <vt:lpstr>Snímek 19</vt:lpstr>
      <vt:lpstr>Snímek 20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Microsoft       Excel 2007</dc:title>
  <dc:creator>Honza</dc:creator>
  <cp:lastModifiedBy>Honza</cp:lastModifiedBy>
  <cp:revision>166</cp:revision>
  <dcterms:created xsi:type="dcterms:W3CDTF">2012-04-25T15:44:44Z</dcterms:created>
  <dcterms:modified xsi:type="dcterms:W3CDTF">2013-01-28T18:14:47Z</dcterms:modified>
</cp:coreProperties>
</file>