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80" r:id="rId3"/>
    <p:sldId id="282" r:id="rId4"/>
    <p:sldId id="283" r:id="rId5"/>
    <p:sldId id="284" r:id="rId6"/>
    <p:sldId id="285" r:id="rId7"/>
    <p:sldId id="286" r:id="rId8"/>
    <p:sldId id="287" r:id="rId9"/>
    <p:sldId id="281" r:id="rId10"/>
    <p:sldId id="288" r:id="rId11"/>
    <p:sldId id="289" r:id="rId12"/>
    <p:sldId id="279" r:id="rId13"/>
    <p:sldId id="290" r:id="rId14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907C53-D1F2-4778-B348-1A49FE90D39A}" type="datetimeFigureOut">
              <a:rPr lang="cs-CZ" smtClean="0"/>
              <a:pPr/>
              <a:t>27.9.2012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5D2EFE-EC6E-4F0C-A56C-9CA056192683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27.9.2012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27.9.2012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27.9.2012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27.9.2012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27.9.2012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27.9.2012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27.9.2012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27.9.2012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27.9.2012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27.9.2012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27.9.2012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4000">
              <a:schemeClr val="tx1">
                <a:lumMod val="95000"/>
                <a:lumOff val="5000"/>
                <a:alpha val="50000"/>
              </a:schemeClr>
            </a:gs>
            <a:gs pos="39999">
              <a:srgbClr val="0A128C"/>
            </a:gs>
            <a:gs pos="70000">
              <a:srgbClr val="181CC7"/>
            </a:gs>
            <a:gs pos="90000">
              <a:srgbClr val="7005D4"/>
            </a:gs>
            <a:gs pos="100000">
              <a:srgbClr val="8C3D91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8B11DB-77BA-407D-80E6-FC398DC1BE7C}" type="datetimeFigureOut">
              <a:rPr lang="cs-CZ" smtClean="0"/>
              <a:pPr/>
              <a:t>27.9.2012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85720" y="1000108"/>
            <a:ext cx="8501122" cy="2886094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cs-CZ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Microsoft </a:t>
            </a:r>
            <a:br>
              <a:rPr lang="cs-CZ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cs-CZ" sz="9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	</a:t>
            </a:r>
            <a:r>
              <a:rPr lang="cs-CZ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   Excel 2007</a:t>
            </a:r>
            <a:endParaRPr lang="cs-CZ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57158" y="4214818"/>
            <a:ext cx="7400932" cy="1824038"/>
          </a:xfrm>
        </p:spPr>
        <p:txBody>
          <a:bodyPr>
            <a:normAutofit fontScale="85000" lnSpcReduction="10000"/>
            <a:scene3d>
              <a:camera prst="perspectiveContrastingLeftFacing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cs-CZ" sz="8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Formátování buňky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5572164" cy="468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var L 3"/>
          <p:cNvSpPr/>
          <p:nvPr/>
        </p:nvSpPr>
        <p:spPr>
          <a:xfrm>
            <a:off x="428596" y="714356"/>
            <a:ext cx="1428760" cy="3143272"/>
          </a:xfrm>
          <a:prstGeom prst="corner">
            <a:avLst>
              <a:gd name="adj1" fmla="val 191482"/>
              <a:gd name="adj2" fmla="val 39078"/>
            </a:avLst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5" name="Přímá spojovací šipka 4"/>
          <p:cNvCxnSpPr/>
          <p:nvPr/>
        </p:nvCxnSpPr>
        <p:spPr>
          <a:xfrm rot="10800000" flipV="1">
            <a:off x="1857356" y="1500174"/>
            <a:ext cx="5429288" cy="78581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bdélník 7"/>
          <p:cNvSpPr/>
          <p:nvPr/>
        </p:nvSpPr>
        <p:spPr>
          <a:xfrm>
            <a:off x="5715008" y="357166"/>
            <a:ext cx="34289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dirty="0" smtClean="0">
                <a:solidFill>
                  <a:schemeClr val="bg1"/>
                </a:solidFill>
              </a:rPr>
              <a:t>Vybíráme </a:t>
            </a:r>
            <a:r>
              <a:rPr lang="cs-CZ" sz="3200" b="1" dirty="0" smtClean="0">
                <a:solidFill>
                  <a:srgbClr val="FFFF00"/>
                </a:solidFill>
              </a:rPr>
              <a:t>druh číselného formátu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/>
          <a:srcRect r="42675" b="73376"/>
          <a:stretch>
            <a:fillRect/>
          </a:stretch>
        </p:blipFill>
        <p:spPr bwMode="auto">
          <a:xfrm>
            <a:off x="428596" y="4357694"/>
            <a:ext cx="7977839" cy="231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Obdélník 13"/>
          <p:cNvSpPr/>
          <p:nvPr/>
        </p:nvSpPr>
        <p:spPr>
          <a:xfrm>
            <a:off x="6286480" y="1928802"/>
            <a:ext cx="2857520" cy="2160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dirty="0" smtClean="0">
                <a:solidFill>
                  <a:schemeClr val="bg1"/>
                </a:solidFill>
              </a:rPr>
              <a:t>To samé najdeme v </a:t>
            </a:r>
            <a:r>
              <a:rPr lang="cs-CZ" sz="3200" b="1" dirty="0" smtClean="0">
                <a:solidFill>
                  <a:srgbClr val="FFFF00"/>
                </a:solidFill>
              </a:rPr>
              <a:t>záložce DOMŮ</a:t>
            </a:r>
          </a:p>
          <a:p>
            <a:pPr lvl="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dirty="0" smtClean="0">
                <a:solidFill>
                  <a:schemeClr val="bg1"/>
                </a:solidFill>
              </a:rPr>
              <a:t>na </a:t>
            </a:r>
            <a:r>
              <a:rPr lang="cs-CZ" sz="3200" b="1" dirty="0" smtClean="0">
                <a:solidFill>
                  <a:srgbClr val="FFFF00"/>
                </a:solidFill>
              </a:rPr>
              <a:t>kartě ČÍSLO</a:t>
            </a:r>
          </a:p>
        </p:txBody>
      </p:sp>
      <p:sp>
        <p:nvSpPr>
          <p:cNvPr id="15" name="Obdélník 14"/>
          <p:cNvSpPr/>
          <p:nvPr/>
        </p:nvSpPr>
        <p:spPr>
          <a:xfrm>
            <a:off x="6715140" y="4857760"/>
            <a:ext cx="1643074" cy="107157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cxnSp>
        <p:nvCxnSpPr>
          <p:cNvPr id="16" name="Přímá spojovací šipka 15"/>
          <p:cNvCxnSpPr>
            <a:endCxn id="15" idx="0"/>
          </p:cNvCxnSpPr>
          <p:nvPr/>
        </p:nvCxnSpPr>
        <p:spPr>
          <a:xfrm rot="5400000">
            <a:off x="7375943" y="4375555"/>
            <a:ext cx="642940" cy="321471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14" grpId="0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 r="3846"/>
          <a:stretch>
            <a:fillRect/>
          </a:stretch>
        </p:blipFill>
        <p:spPr bwMode="auto">
          <a:xfrm>
            <a:off x="357158" y="428604"/>
            <a:ext cx="5357850" cy="468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Přímá spojovací šipka 4"/>
          <p:cNvCxnSpPr>
            <a:endCxn id="6" idx="3"/>
          </p:cNvCxnSpPr>
          <p:nvPr/>
        </p:nvCxnSpPr>
        <p:spPr>
          <a:xfrm rot="10800000">
            <a:off x="3428992" y="928670"/>
            <a:ext cx="2571768" cy="15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bdélník 7"/>
          <p:cNvSpPr/>
          <p:nvPr/>
        </p:nvSpPr>
        <p:spPr>
          <a:xfrm>
            <a:off x="5715008" y="428604"/>
            <a:ext cx="3428992" cy="166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dirty="0" smtClean="0">
                <a:solidFill>
                  <a:schemeClr val="bg1"/>
                </a:solidFill>
              </a:rPr>
              <a:t>Zarovnání, písmo, ohraničení, výplň</a:t>
            </a:r>
          </a:p>
          <a:p>
            <a:pPr lvl="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dirty="0" smtClean="0">
                <a:solidFill>
                  <a:schemeClr val="bg1"/>
                </a:solidFill>
              </a:rPr>
              <a:t>najdeme opět</a:t>
            </a:r>
            <a:endParaRPr lang="cs-CZ" sz="3200" b="1" dirty="0" smtClean="0">
              <a:solidFill>
                <a:srgbClr val="FFFF00"/>
              </a:solidFill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928662" y="785794"/>
            <a:ext cx="2500330" cy="28575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/>
          <a:srcRect r="54315" b="73376"/>
          <a:stretch>
            <a:fillRect/>
          </a:stretch>
        </p:blipFill>
        <p:spPr bwMode="auto">
          <a:xfrm>
            <a:off x="785786" y="4000504"/>
            <a:ext cx="7358114" cy="2680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Obdélník 9"/>
          <p:cNvSpPr/>
          <p:nvPr/>
        </p:nvSpPr>
        <p:spPr>
          <a:xfrm>
            <a:off x="6072198" y="2143116"/>
            <a:ext cx="2857520" cy="166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dirty="0" smtClean="0">
                <a:solidFill>
                  <a:schemeClr val="bg1"/>
                </a:solidFill>
              </a:rPr>
              <a:t>v </a:t>
            </a:r>
            <a:r>
              <a:rPr lang="cs-CZ" sz="3200" b="1" dirty="0" smtClean="0">
                <a:solidFill>
                  <a:srgbClr val="FFFF00"/>
                </a:solidFill>
              </a:rPr>
              <a:t>záložce DOMŮ</a:t>
            </a:r>
          </a:p>
          <a:p>
            <a:pPr lvl="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dirty="0" smtClean="0">
                <a:solidFill>
                  <a:schemeClr val="bg1"/>
                </a:solidFill>
              </a:rPr>
              <a:t>na </a:t>
            </a:r>
            <a:r>
              <a:rPr lang="cs-CZ" sz="3200" b="1" dirty="0" smtClean="0">
                <a:solidFill>
                  <a:srgbClr val="FFFF00"/>
                </a:solidFill>
              </a:rPr>
              <a:t>kartě ČÍSLO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1643042" y="4643446"/>
            <a:ext cx="6500858" cy="114300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cxnSp>
        <p:nvCxnSpPr>
          <p:cNvPr id="12" name="Přímá spojovací šipka 11"/>
          <p:cNvCxnSpPr>
            <a:endCxn id="11" idx="0"/>
          </p:cNvCxnSpPr>
          <p:nvPr/>
        </p:nvCxnSpPr>
        <p:spPr>
          <a:xfrm rot="10800000" flipV="1">
            <a:off x="4893472" y="3786190"/>
            <a:ext cx="2250297" cy="85725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 animBg="1"/>
      <p:bldP spid="10" grpId="0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2"/>
          <p:cNvSpPr txBox="1">
            <a:spLocks/>
          </p:cNvSpPr>
          <p:nvPr/>
        </p:nvSpPr>
        <p:spPr>
          <a:xfrm>
            <a:off x="214282" y="2214554"/>
            <a:ext cx="8715436" cy="1428760"/>
          </a:xfrm>
          <a:prstGeom prst="rect">
            <a:avLst/>
          </a:prstGeom>
        </p:spPr>
        <p:txBody>
          <a:bodyPr vert="horz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</a:rPr>
              <a:t>Tyto položky jsme si již probrali v programu </a:t>
            </a:r>
            <a:r>
              <a:rPr lang="cs-CZ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</a:rPr>
              <a:t>MS Word.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2"/>
          <p:cNvSpPr txBox="1">
            <a:spLocks/>
          </p:cNvSpPr>
          <p:nvPr/>
        </p:nvSpPr>
        <p:spPr>
          <a:xfrm>
            <a:off x="214282" y="1428736"/>
            <a:ext cx="8715436" cy="4714908"/>
          </a:xfrm>
          <a:prstGeom prst="rect">
            <a:avLst/>
          </a:prstGeom>
        </p:spPr>
        <p:txBody>
          <a:bodyPr vert="horz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</a:rPr>
              <a:t>Označenou</a:t>
            </a:r>
            <a:r>
              <a:rPr lang="cs-CZ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</a:rPr>
              <a:t> buňku nebo buňky</a:t>
            </a:r>
          </a:p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</a:rPr>
              <a:t>můžeme libovolně </a:t>
            </a:r>
          </a:p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</a:rPr>
              <a:t>kopírovat, vyjímat, vkládat</a:t>
            </a:r>
          </a:p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</a:rPr>
              <a:t>-</a:t>
            </a:r>
          </a:p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</a:rPr>
              <a:t>platí stejná pravidla jako v MS Word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2"/>
          <p:cNvSpPr txBox="1">
            <a:spLocks/>
          </p:cNvSpPr>
          <p:nvPr/>
        </p:nvSpPr>
        <p:spPr>
          <a:xfrm>
            <a:off x="214282" y="714356"/>
            <a:ext cx="8715436" cy="2143140"/>
          </a:xfrm>
          <a:prstGeom prst="rect">
            <a:avLst/>
          </a:prstGeom>
        </p:spPr>
        <p:txBody>
          <a:bodyPr vert="horz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</a:rPr>
              <a:t>Každá jednotlivá </a:t>
            </a:r>
            <a:r>
              <a:rPr lang="cs-CZ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</a:rPr>
              <a:t>buňka, sloupec, řádek nebo označená oblast</a:t>
            </a:r>
            <a:r>
              <a:rPr lang="cs-CZ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</a:rPr>
              <a:t> se dají </a:t>
            </a:r>
            <a:r>
              <a:rPr lang="cs-CZ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</a:rPr>
              <a:t>formátovat</a:t>
            </a:r>
            <a:r>
              <a:rPr lang="cs-CZ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</a:rPr>
              <a:t>.</a:t>
            </a:r>
          </a:p>
        </p:txBody>
      </p:sp>
      <p:sp>
        <p:nvSpPr>
          <p:cNvPr id="9" name="Zástupný symbol pro obsah 2"/>
          <p:cNvSpPr txBox="1">
            <a:spLocks/>
          </p:cNvSpPr>
          <p:nvPr/>
        </p:nvSpPr>
        <p:spPr>
          <a:xfrm>
            <a:off x="214282" y="3643314"/>
            <a:ext cx="8715436" cy="2143140"/>
          </a:xfrm>
          <a:prstGeom prst="rect">
            <a:avLst/>
          </a:prstGeom>
        </p:spPr>
        <p:txBody>
          <a:bodyPr vert="horz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</a:rPr>
              <a:t>Formátování platí pouze </a:t>
            </a:r>
            <a:r>
              <a:rPr lang="cs-CZ" sz="4000" b="1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</a:rPr>
              <a:t>pro označené buňky.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0" y="0"/>
            <a:ext cx="9286908" cy="938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400" b="1" i="0" u="none" strike="noStrike" kern="1200" normalizeH="0" baseline="0" noProof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Označení</a:t>
            </a:r>
            <a:r>
              <a:rPr kumimoji="0" lang="cs-CZ" sz="44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buňky, buněk, sloupců, řádků</a:t>
            </a:r>
            <a:endParaRPr kumimoji="0" lang="cs-CZ" sz="4400" b="1" i="0" u="none" strike="noStrike" kern="1200" normalizeH="0" baseline="0" noProof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r="57812" b="56500"/>
          <a:stretch>
            <a:fillRect/>
          </a:stretch>
        </p:blipFill>
        <p:spPr bwMode="auto">
          <a:xfrm>
            <a:off x="1643042" y="2285992"/>
            <a:ext cx="6215106" cy="4005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Obdélník 4"/>
          <p:cNvSpPr/>
          <p:nvPr/>
        </p:nvSpPr>
        <p:spPr>
          <a:xfrm>
            <a:off x="142843" y="571480"/>
            <a:ext cx="900115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dirty="0" smtClean="0">
                <a:solidFill>
                  <a:srgbClr val="FFFF00"/>
                </a:solidFill>
              </a:rPr>
              <a:t>Označení (vybrání) </a:t>
            </a:r>
            <a:r>
              <a:rPr lang="cs-CZ" sz="3200" b="1" dirty="0" smtClean="0">
                <a:solidFill>
                  <a:schemeClr val="bg1"/>
                </a:solidFill>
              </a:rPr>
              <a:t>jedné buňky provedeme tak, že </a:t>
            </a:r>
            <a:r>
              <a:rPr lang="cs-CZ" sz="3200" b="1" dirty="0" smtClean="0">
                <a:solidFill>
                  <a:srgbClr val="FFFF00"/>
                </a:solidFill>
              </a:rPr>
              <a:t>klikneme levým tlačítkem myši </a:t>
            </a:r>
            <a:r>
              <a:rPr lang="cs-CZ" sz="3200" b="1" dirty="0" smtClean="0">
                <a:solidFill>
                  <a:schemeClr val="bg1"/>
                </a:solidFill>
              </a:rPr>
              <a:t>do požadované </a:t>
            </a:r>
            <a:r>
              <a:rPr lang="cs-CZ" sz="3200" b="1" dirty="0" smtClean="0">
                <a:solidFill>
                  <a:srgbClr val="FFFF00"/>
                </a:solidFill>
              </a:rPr>
              <a:t>buňky.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0" y="0"/>
            <a:ext cx="9286908" cy="938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400" b="1" i="0" u="none" strike="noStrike" kern="1200" normalizeH="0" baseline="0" noProof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Označení</a:t>
            </a:r>
            <a:r>
              <a:rPr kumimoji="0" lang="cs-CZ" sz="44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buňky, buněk, sloupců, řádků</a:t>
            </a:r>
            <a:endParaRPr kumimoji="0" lang="cs-CZ" sz="4400" b="1" i="0" u="none" strike="noStrike" kern="1200" normalizeH="0" baseline="0" noProof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142843" y="571480"/>
            <a:ext cx="900115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dirty="0" smtClean="0">
                <a:solidFill>
                  <a:srgbClr val="FFFF00"/>
                </a:solidFill>
              </a:rPr>
              <a:t>Označení (vybrání) </a:t>
            </a:r>
            <a:r>
              <a:rPr lang="cs-CZ" sz="3200" b="1" dirty="0" smtClean="0">
                <a:solidFill>
                  <a:schemeClr val="bg1"/>
                </a:solidFill>
              </a:rPr>
              <a:t>více buněk provedeme tak, že </a:t>
            </a:r>
            <a:r>
              <a:rPr lang="cs-CZ" sz="3200" b="1" dirty="0" smtClean="0">
                <a:solidFill>
                  <a:srgbClr val="FFFF00"/>
                </a:solidFill>
              </a:rPr>
              <a:t>podržíme levé tlačítko myši a tažením vybíráme </a:t>
            </a:r>
            <a:r>
              <a:rPr lang="cs-CZ" sz="3200" b="1" dirty="0" smtClean="0">
                <a:solidFill>
                  <a:schemeClr val="bg1"/>
                </a:solidFill>
              </a:rPr>
              <a:t> požadované </a:t>
            </a:r>
            <a:r>
              <a:rPr lang="cs-CZ" sz="3200" b="1" dirty="0" smtClean="0">
                <a:solidFill>
                  <a:srgbClr val="FFFF00"/>
                </a:solidFill>
              </a:rPr>
              <a:t>buňky.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r="61975" b="41258"/>
          <a:stretch>
            <a:fillRect/>
          </a:stretch>
        </p:blipFill>
        <p:spPr bwMode="auto">
          <a:xfrm>
            <a:off x="2714612" y="2071678"/>
            <a:ext cx="4214842" cy="4069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Obdélník 5"/>
          <p:cNvSpPr/>
          <p:nvPr/>
        </p:nvSpPr>
        <p:spPr>
          <a:xfrm>
            <a:off x="142843" y="6143644"/>
            <a:ext cx="90011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dirty="0" smtClean="0">
                <a:solidFill>
                  <a:srgbClr val="FFFF00"/>
                </a:solidFill>
              </a:rPr>
              <a:t>Vyzkoušejte vybrat stejné buňky jako na obrázku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 txBox="1">
            <a:spLocks/>
          </p:cNvSpPr>
          <p:nvPr/>
        </p:nvSpPr>
        <p:spPr>
          <a:xfrm>
            <a:off x="0" y="0"/>
            <a:ext cx="9286908" cy="938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400" b="1" i="0" u="none" strike="noStrike" kern="1200" normalizeH="0" baseline="0" noProof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Označení</a:t>
            </a:r>
            <a:r>
              <a:rPr kumimoji="0" lang="cs-CZ" sz="44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buňky, buněk, sloupců, řádků</a:t>
            </a:r>
            <a:endParaRPr kumimoji="0" lang="cs-CZ" sz="4400" b="1" i="0" u="none" strike="noStrike" kern="1200" normalizeH="0" baseline="0" noProof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142843" y="571480"/>
            <a:ext cx="900115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dirty="0" smtClean="0">
                <a:solidFill>
                  <a:srgbClr val="FFFF00"/>
                </a:solidFill>
              </a:rPr>
              <a:t>Označení (vybrání) </a:t>
            </a:r>
            <a:r>
              <a:rPr lang="cs-CZ" sz="3200" b="1" dirty="0" smtClean="0">
                <a:solidFill>
                  <a:schemeClr val="bg1"/>
                </a:solidFill>
              </a:rPr>
              <a:t>sloupce (sloupců) provedeme tak, že </a:t>
            </a:r>
            <a:r>
              <a:rPr lang="cs-CZ" sz="3200" b="1" dirty="0" smtClean="0">
                <a:solidFill>
                  <a:srgbClr val="FFFF00"/>
                </a:solidFill>
              </a:rPr>
              <a:t>klikneme levým tlačítkem myši na požadovaný sloupec.</a:t>
            </a:r>
          </a:p>
        </p:txBody>
      </p:sp>
      <p:sp>
        <p:nvSpPr>
          <p:cNvPr id="6" name="Obdélník 5"/>
          <p:cNvSpPr/>
          <p:nvPr/>
        </p:nvSpPr>
        <p:spPr>
          <a:xfrm>
            <a:off x="142843" y="6143644"/>
            <a:ext cx="90011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dirty="0" smtClean="0">
                <a:solidFill>
                  <a:srgbClr val="FFFF00"/>
                </a:solidFill>
              </a:rPr>
              <a:t>Vyzkoušejte vybrat stejný sloupec jako na obrázku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r="69288" b="40517"/>
          <a:stretch>
            <a:fillRect/>
          </a:stretch>
        </p:blipFill>
        <p:spPr bwMode="auto">
          <a:xfrm>
            <a:off x="3143240" y="2143116"/>
            <a:ext cx="3357586" cy="406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Přímá spojovací šipka 6"/>
          <p:cNvCxnSpPr/>
          <p:nvPr/>
        </p:nvCxnSpPr>
        <p:spPr>
          <a:xfrm rot="10800000" flipV="1">
            <a:off x="4714876" y="2000240"/>
            <a:ext cx="2071702" cy="164307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bdélník 10"/>
          <p:cNvSpPr/>
          <p:nvPr/>
        </p:nvSpPr>
        <p:spPr>
          <a:xfrm>
            <a:off x="500034" y="928670"/>
            <a:ext cx="86439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800" b="1" dirty="0" smtClean="0">
                <a:solidFill>
                  <a:schemeClr val="bg1"/>
                </a:solidFill>
              </a:rPr>
              <a:t>Více sloupců vybereme tak, že </a:t>
            </a:r>
            <a:r>
              <a:rPr lang="cs-CZ" sz="2800" b="1" dirty="0" smtClean="0">
                <a:solidFill>
                  <a:srgbClr val="FFFF00"/>
                </a:solidFill>
              </a:rPr>
              <a:t>podržíme levé tlačítko myši a tažením vybíráme </a:t>
            </a:r>
            <a:r>
              <a:rPr lang="cs-CZ" sz="2800" b="1" dirty="0" smtClean="0">
                <a:solidFill>
                  <a:schemeClr val="bg1"/>
                </a:solidFill>
              </a:rPr>
              <a:t> požadované </a:t>
            </a:r>
            <a:r>
              <a:rPr lang="cs-CZ" sz="2800" b="1" dirty="0" smtClean="0">
                <a:solidFill>
                  <a:srgbClr val="FFFF00"/>
                </a:solidFill>
              </a:rPr>
              <a:t>sloupce.</a:t>
            </a:r>
            <a:endParaRPr lang="cs-CZ" sz="2800" dirty="0"/>
          </a:p>
        </p:txBody>
      </p:sp>
      <p:sp>
        <p:nvSpPr>
          <p:cNvPr id="12" name="Obdélník 11"/>
          <p:cNvSpPr/>
          <p:nvPr/>
        </p:nvSpPr>
        <p:spPr>
          <a:xfrm>
            <a:off x="285720" y="6143644"/>
            <a:ext cx="90011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dirty="0" smtClean="0">
                <a:solidFill>
                  <a:srgbClr val="FFFF00"/>
                </a:solidFill>
              </a:rPr>
              <a:t>Vyzkoušejte vybrat stejné sloupce jako na obrázku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 r="42692" b="307"/>
          <a:stretch>
            <a:fillRect/>
          </a:stretch>
        </p:blipFill>
        <p:spPr bwMode="auto">
          <a:xfrm>
            <a:off x="2928926" y="2071678"/>
            <a:ext cx="3833818" cy="41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8" presetClass="entr" presetSubtype="6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5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r="32295" b="47704"/>
          <a:stretch>
            <a:fillRect/>
          </a:stretch>
        </p:blipFill>
        <p:spPr bwMode="auto">
          <a:xfrm>
            <a:off x="857224" y="2285992"/>
            <a:ext cx="6500858" cy="3138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Nadpis 1"/>
          <p:cNvSpPr txBox="1">
            <a:spLocks/>
          </p:cNvSpPr>
          <p:nvPr/>
        </p:nvSpPr>
        <p:spPr>
          <a:xfrm>
            <a:off x="0" y="0"/>
            <a:ext cx="9286908" cy="938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400" b="1" i="0" u="none" strike="noStrike" kern="1200" normalizeH="0" baseline="0" noProof="0" dirty="0" smtClean="0">
                <a:ln w="11430"/>
                <a:solidFill>
                  <a:srgbClr val="FFFF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Označení</a:t>
            </a:r>
            <a:r>
              <a:rPr kumimoji="0" lang="cs-CZ" sz="4400" b="1" i="0" u="none" strike="noStrike" kern="1200" normalizeH="0" baseline="0" noProof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buňky, buněk, sloupců, řádků</a:t>
            </a:r>
            <a:endParaRPr kumimoji="0" lang="cs-CZ" sz="4400" b="1" i="0" u="none" strike="noStrike" kern="1200" normalizeH="0" baseline="0" noProof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142843" y="571480"/>
            <a:ext cx="900115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dirty="0" smtClean="0">
                <a:solidFill>
                  <a:srgbClr val="FFFF00"/>
                </a:solidFill>
              </a:rPr>
              <a:t>Označení (vybrání) </a:t>
            </a:r>
            <a:r>
              <a:rPr lang="cs-CZ" sz="3200" b="1" dirty="0" smtClean="0">
                <a:solidFill>
                  <a:schemeClr val="bg1"/>
                </a:solidFill>
              </a:rPr>
              <a:t>řádku (řádků) provedeme tak, že </a:t>
            </a:r>
            <a:r>
              <a:rPr lang="cs-CZ" sz="3200" b="1" dirty="0" smtClean="0">
                <a:solidFill>
                  <a:srgbClr val="FFFF00"/>
                </a:solidFill>
              </a:rPr>
              <a:t>klikneme levým tlačítkem myši na požadovaný řádek.</a:t>
            </a:r>
          </a:p>
        </p:txBody>
      </p:sp>
      <p:sp>
        <p:nvSpPr>
          <p:cNvPr id="6" name="Obdélník 5"/>
          <p:cNvSpPr/>
          <p:nvPr/>
        </p:nvSpPr>
        <p:spPr>
          <a:xfrm>
            <a:off x="142843" y="6143644"/>
            <a:ext cx="90011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dirty="0" smtClean="0">
                <a:solidFill>
                  <a:srgbClr val="FFFF00"/>
                </a:solidFill>
              </a:rPr>
              <a:t>Vyzkoušejte vybrat stejný řádek jako na obrázku</a:t>
            </a:r>
          </a:p>
        </p:txBody>
      </p:sp>
      <p:cxnSp>
        <p:nvCxnSpPr>
          <p:cNvPr id="7" name="Přímá spojovací šipka 6"/>
          <p:cNvCxnSpPr/>
          <p:nvPr/>
        </p:nvCxnSpPr>
        <p:spPr>
          <a:xfrm rot="10800000" flipV="1">
            <a:off x="928662" y="1857364"/>
            <a:ext cx="3286148" cy="278608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bdélník 10"/>
          <p:cNvSpPr/>
          <p:nvPr/>
        </p:nvSpPr>
        <p:spPr>
          <a:xfrm>
            <a:off x="285720" y="928670"/>
            <a:ext cx="864396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800" b="1" dirty="0" smtClean="0">
                <a:solidFill>
                  <a:schemeClr val="bg1"/>
                </a:solidFill>
              </a:rPr>
              <a:t>Více řádků vybereme tak, že </a:t>
            </a:r>
            <a:r>
              <a:rPr lang="cs-CZ" sz="2800" b="1" dirty="0" smtClean="0">
                <a:solidFill>
                  <a:srgbClr val="FFFF00"/>
                </a:solidFill>
              </a:rPr>
              <a:t>podržíme levé tlačítko myši a tažením vybíráme </a:t>
            </a:r>
            <a:r>
              <a:rPr lang="cs-CZ" sz="2800" b="1" dirty="0" smtClean="0">
                <a:solidFill>
                  <a:schemeClr val="bg1"/>
                </a:solidFill>
              </a:rPr>
              <a:t> požadované </a:t>
            </a:r>
            <a:r>
              <a:rPr lang="cs-CZ" sz="2800" b="1" dirty="0" smtClean="0">
                <a:solidFill>
                  <a:srgbClr val="FFFF00"/>
                </a:solidFill>
              </a:rPr>
              <a:t>řádky.</a:t>
            </a:r>
            <a:endParaRPr lang="cs-CZ" sz="2800" dirty="0"/>
          </a:p>
        </p:txBody>
      </p:sp>
      <p:sp>
        <p:nvSpPr>
          <p:cNvPr id="12" name="Obdélník 11"/>
          <p:cNvSpPr/>
          <p:nvPr/>
        </p:nvSpPr>
        <p:spPr>
          <a:xfrm>
            <a:off x="0" y="6072206"/>
            <a:ext cx="90011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dirty="0" smtClean="0">
                <a:solidFill>
                  <a:srgbClr val="FFFF00"/>
                </a:solidFill>
              </a:rPr>
              <a:t>Vyzkoušejte vybrat stejné řádky jako na obrázku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 r="31428" b="47102"/>
          <a:stretch>
            <a:fillRect/>
          </a:stretch>
        </p:blipFill>
        <p:spPr bwMode="auto">
          <a:xfrm>
            <a:off x="1214414" y="2285992"/>
            <a:ext cx="6519379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8" presetClass="entr" presetSubtype="6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5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r="47917" b="37037"/>
          <a:stretch>
            <a:fillRect/>
          </a:stretch>
        </p:blipFill>
        <p:spPr bwMode="auto">
          <a:xfrm>
            <a:off x="1218616" y="1785926"/>
            <a:ext cx="6353780" cy="4800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Obdélník 4"/>
          <p:cNvSpPr/>
          <p:nvPr/>
        </p:nvSpPr>
        <p:spPr>
          <a:xfrm>
            <a:off x="142843" y="571480"/>
            <a:ext cx="900115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dirty="0" smtClean="0">
                <a:solidFill>
                  <a:srgbClr val="FFFF00"/>
                </a:solidFill>
              </a:rPr>
              <a:t>Označení (vybrání) </a:t>
            </a:r>
            <a:r>
              <a:rPr lang="cs-CZ" sz="3200" b="1" dirty="0" smtClean="0">
                <a:solidFill>
                  <a:schemeClr val="bg1"/>
                </a:solidFill>
              </a:rPr>
              <a:t>celé tabulky provedeme tak, že </a:t>
            </a:r>
            <a:r>
              <a:rPr lang="cs-CZ" sz="3200" b="1" dirty="0" smtClean="0">
                <a:solidFill>
                  <a:srgbClr val="FFFF00"/>
                </a:solidFill>
              </a:rPr>
              <a:t>klikneme levým tlačítkem myši </a:t>
            </a:r>
            <a:r>
              <a:rPr lang="cs-CZ" sz="3200" b="1" dirty="0" smtClean="0">
                <a:solidFill>
                  <a:schemeClr val="bg1"/>
                </a:solidFill>
              </a:rPr>
              <a:t>do tohoto místa</a:t>
            </a:r>
            <a:endParaRPr lang="cs-CZ" sz="3200" b="1" dirty="0" smtClean="0">
              <a:solidFill>
                <a:srgbClr val="FFFF00"/>
              </a:solidFill>
            </a:endParaRPr>
          </a:p>
        </p:txBody>
      </p:sp>
      <p:cxnSp>
        <p:nvCxnSpPr>
          <p:cNvPr id="6" name="Přímá spojovací šipka 5"/>
          <p:cNvCxnSpPr/>
          <p:nvPr/>
        </p:nvCxnSpPr>
        <p:spPr>
          <a:xfrm rot="10800000" flipV="1">
            <a:off x="1285852" y="1714488"/>
            <a:ext cx="3214710" cy="178595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5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0" y="714356"/>
            <a:ext cx="9001157" cy="1077218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marL="514350" lvl="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dirty="0" smtClean="0">
                <a:solidFill>
                  <a:srgbClr val="FFFF00"/>
                </a:solidFill>
              </a:rPr>
              <a:t>Označení (vybrání) </a:t>
            </a:r>
            <a:r>
              <a:rPr lang="cs-CZ" sz="3200" b="1" dirty="0" smtClean="0">
                <a:solidFill>
                  <a:schemeClr val="bg1"/>
                </a:solidFill>
              </a:rPr>
              <a:t>více </a:t>
            </a:r>
            <a:r>
              <a:rPr lang="cs-CZ" sz="3200" b="1" dirty="0" smtClean="0">
                <a:solidFill>
                  <a:srgbClr val="FFFF00"/>
                </a:solidFill>
              </a:rPr>
              <a:t>nesousedících </a:t>
            </a:r>
            <a:r>
              <a:rPr lang="cs-CZ" sz="3200" b="1" dirty="0" smtClean="0">
                <a:solidFill>
                  <a:schemeClr val="bg1"/>
                </a:solidFill>
              </a:rPr>
              <a:t>buněk, řádků, sloupců</a:t>
            </a:r>
            <a:endParaRPr lang="cs-CZ" sz="3200" b="1" dirty="0" smtClean="0">
              <a:solidFill>
                <a:srgbClr val="FFFF00"/>
              </a:solidFill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500034" y="4643446"/>
            <a:ext cx="8286808" cy="10715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200" b="1" dirty="0" smtClean="0">
                <a:solidFill>
                  <a:schemeClr val="bg1"/>
                </a:solidFill>
              </a:rPr>
              <a:t>dále </a:t>
            </a:r>
            <a:r>
              <a:rPr lang="cs-CZ" sz="3200" b="1" dirty="0" smtClean="0">
                <a:solidFill>
                  <a:srgbClr val="FFFF00"/>
                </a:solidFill>
              </a:rPr>
              <a:t>kliknutím levým tlačítkem myši </a:t>
            </a:r>
            <a:r>
              <a:rPr lang="cs-CZ" sz="3200" b="1" dirty="0" smtClean="0">
                <a:solidFill>
                  <a:schemeClr val="bg1"/>
                </a:solidFill>
              </a:rPr>
              <a:t>vybíráme další buňky, řádky, sloupce.</a:t>
            </a:r>
            <a:endParaRPr lang="cs-CZ" sz="3200" dirty="0"/>
          </a:p>
        </p:txBody>
      </p:sp>
      <p:sp>
        <p:nvSpPr>
          <p:cNvPr id="9" name="Obdélník 8"/>
          <p:cNvSpPr/>
          <p:nvPr/>
        </p:nvSpPr>
        <p:spPr>
          <a:xfrm>
            <a:off x="1142976" y="3571876"/>
            <a:ext cx="67317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3200" b="1" dirty="0" smtClean="0">
                <a:solidFill>
                  <a:schemeClr val="bg1"/>
                </a:solidFill>
              </a:rPr>
              <a:t>poté stiskneme a držíme klávesu CTRL </a:t>
            </a:r>
            <a:endParaRPr lang="cs-CZ" sz="32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 r="59581" b="40718"/>
          <a:stretch>
            <a:fillRect/>
          </a:stretch>
        </p:blipFill>
        <p:spPr bwMode="auto">
          <a:xfrm>
            <a:off x="1643042" y="1428736"/>
            <a:ext cx="5643602" cy="5173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Obdélník 9"/>
          <p:cNvSpPr/>
          <p:nvPr/>
        </p:nvSpPr>
        <p:spPr>
          <a:xfrm>
            <a:off x="0" y="2214554"/>
            <a:ext cx="878687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200" b="1" dirty="0" smtClean="0">
                <a:solidFill>
                  <a:schemeClr val="bg1"/>
                </a:solidFill>
              </a:rPr>
              <a:t>provedeme tak, že </a:t>
            </a:r>
            <a:r>
              <a:rPr lang="cs-CZ" sz="3200" b="1" dirty="0" smtClean="0">
                <a:solidFill>
                  <a:srgbClr val="FFFF00"/>
                </a:solidFill>
              </a:rPr>
              <a:t>klikneme levým tlačítkem myši </a:t>
            </a:r>
            <a:r>
              <a:rPr lang="cs-CZ" sz="3200" b="1" dirty="0" smtClean="0">
                <a:solidFill>
                  <a:schemeClr val="bg1"/>
                </a:solidFill>
              </a:rPr>
              <a:t>na požadovanou buňku, řádek, sloupec</a:t>
            </a:r>
            <a:endParaRPr lang="cs-CZ" sz="32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 r="55851" b="42553"/>
          <a:stretch>
            <a:fillRect/>
          </a:stretch>
        </p:blipFill>
        <p:spPr bwMode="auto">
          <a:xfrm>
            <a:off x="1285852" y="1428736"/>
            <a:ext cx="6286544" cy="511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/>
          <a:srcRect r="46889" b="31100"/>
          <a:stretch>
            <a:fillRect/>
          </a:stretch>
        </p:blipFill>
        <p:spPr bwMode="auto">
          <a:xfrm>
            <a:off x="1142976" y="1428736"/>
            <a:ext cx="6500858" cy="5270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Obdélník 11"/>
          <p:cNvSpPr/>
          <p:nvPr/>
        </p:nvSpPr>
        <p:spPr>
          <a:xfrm>
            <a:off x="214282" y="428604"/>
            <a:ext cx="82868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200" b="1" dirty="0" smtClean="0">
                <a:solidFill>
                  <a:srgbClr val="FFFF00"/>
                </a:solidFill>
              </a:rPr>
              <a:t>Vyzkoušejte</a:t>
            </a:r>
            <a:endParaRPr lang="cs-CZ" sz="3200" dirty="0">
              <a:solidFill>
                <a:srgbClr val="FFFF00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/>
          <a:srcRect r="59581" b="40718"/>
          <a:stretch>
            <a:fillRect/>
          </a:stretch>
        </p:blipFill>
        <p:spPr bwMode="auto">
          <a:xfrm>
            <a:off x="1643042" y="928670"/>
            <a:ext cx="5643602" cy="5173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/>
          <a:srcRect r="55851" b="42553"/>
          <a:stretch>
            <a:fillRect/>
          </a:stretch>
        </p:blipFill>
        <p:spPr bwMode="auto">
          <a:xfrm>
            <a:off x="1285852" y="928670"/>
            <a:ext cx="6286544" cy="511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/>
          <a:srcRect r="46889" b="31100"/>
          <a:stretch>
            <a:fillRect/>
          </a:stretch>
        </p:blipFill>
        <p:spPr bwMode="auto">
          <a:xfrm>
            <a:off x="1142976" y="928670"/>
            <a:ext cx="6500858" cy="5270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5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4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3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  <p:bldP spid="8" grpId="1"/>
      <p:bldP spid="9" grpId="0"/>
      <p:bldP spid="9" grpId="1"/>
      <p:bldP spid="10" grpId="0"/>
      <p:bldP spid="10" grpId="1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 r="69758" b="30322"/>
          <a:stretch>
            <a:fillRect/>
          </a:stretch>
        </p:blipFill>
        <p:spPr bwMode="auto">
          <a:xfrm>
            <a:off x="285720" y="2000240"/>
            <a:ext cx="2786082" cy="4011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Obdélník 2"/>
          <p:cNvSpPr/>
          <p:nvPr/>
        </p:nvSpPr>
        <p:spPr>
          <a:xfrm>
            <a:off x="142843" y="642918"/>
            <a:ext cx="900115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dirty="0" smtClean="0">
                <a:solidFill>
                  <a:schemeClr val="bg1"/>
                </a:solidFill>
              </a:rPr>
              <a:t>Klikneme</a:t>
            </a:r>
            <a:r>
              <a:rPr lang="cs-CZ" sz="3200" b="1" dirty="0" smtClean="0">
                <a:solidFill>
                  <a:srgbClr val="FFFF00"/>
                </a:solidFill>
              </a:rPr>
              <a:t> pravím tlačítkem </a:t>
            </a:r>
            <a:r>
              <a:rPr lang="cs-CZ" sz="3200" b="1" dirty="0" smtClean="0">
                <a:solidFill>
                  <a:schemeClr val="bg1"/>
                </a:solidFill>
              </a:rPr>
              <a:t>myši </a:t>
            </a:r>
            <a:r>
              <a:rPr lang="cs-CZ" sz="3200" b="1" dirty="0" smtClean="0">
                <a:solidFill>
                  <a:srgbClr val="FFFF00"/>
                </a:solidFill>
              </a:rPr>
              <a:t>v buňce A1</a:t>
            </a:r>
          </a:p>
        </p:txBody>
      </p:sp>
      <p:sp>
        <p:nvSpPr>
          <p:cNvPr id="4" name="Obdélník 3"/>
          <p:cNvSpPr/>
          <p:nvPr/>
        </p:nvSpPr>
        <p:spPr>
          <a:xfrm>
            <a:off x="785786" y="5072074"/>
            <a:ext cx="1785950" cy="21431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3071738" y="2214554"/>
            <a:ext cx="60722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dirty="0" smtClean="0">
                <a:solidFill>
                  <a:schemeClr val="bg1"/>
                </a:solidFill>
              </a:rPr>
              <a:t>Vybereme </a:t>
            </a:r>
            <a:r>
              <a:rPr lang="cs-CZ" sz="3200" b="1" dirty="0" smtClean="0">
                <a:solidFill>
                  <a:srgbClr val="FFFF00"/>
                </a:solidFill>
              </a:rPr>
              <a:t>Formát buněk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1785926"/>
            <a:ext cx="5572164" cy="468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 animBg="1"/>
      <p:bldP spid="4" grpId="1" animBg="1"/>
      <p:bldP spid="5" grpId="0"/>
      <p:bldP spid="5" grpId="1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694</TotalTime>
  <Words>332</Words>
  <Application>Microsoft Office PowerPoint</Application>
  <PresentationFormat>Předvádění na obrazovce (4:3)</PresentationFormat>
  <Paragraphs>40</Paragraphs>
  <Slides>13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Motiv sady Office</vt:lpstr>
      <vt:lpstr>Microsoft       Excel 2007</vt:lpstr>
      <vt:lpstr>Snímek 2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      Excel 2007</dc:title>
  <dc:creator>Honza</dc:creator>
  <cp:lastModifiedBy>Honza</cp:lastModifiedBy>
  <cp:revision>140</cp:revision>
  <dcterms:created xsi:type="dcterms:W3CDTF">2012-04-25T15:44:44Z</dcterms:created>
  <dcterms:modified xsi:type="dcterms:W3CDTF">2012-09-27T07:18:12Z</dcterms:modified>
</cp:coreProperties>
</file>