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73" r:id="rId3"/>
    <p:sldId id="274" r:id="rId4"/>
    <p:sldId id="275" r:id="rId5"/>
    <p:sldId id="276" r:id="rId6"/>
    <p:sldId id="277" r:id="rId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907C53-D1F2-4778-B348-1A49FE90D39A}" type="datetimeFigureOut">
              <a:rPr lang="cs-CZ" smtClean="0"/>
              <a:pPr/>
              <a:t>13.5.2012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5D2EFE-EC6E-4F0C-A56C-9CA056192683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dirty="0" smtClean="0"/>
              <a:t>Na obrázku je hypertextový</a:t>
            </a:r>
            <a:r>
              <a:rPr lang="cs-CZ" baseline="0" dirty="0" smtClean="0"/>
              <a:t> odkaz na prázdný soubor v </a:t>
            </a:r>
            <a:r>
              <a:rPr lang="cs-CZ" baseline="0" dirty="0" err="1" smtClean="0"/>
              <a:t>Exelu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5D2EFE-EC6E-4F0C-A56C-9CA056192683}" type="slidenum">
              <a:rPr lang="cs-CZ" smtClean="0"/>
              <a:pPr/>
              <a:t>4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13.5.2012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13.5.2012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13.5.2012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13.5.2012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13.5.2012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13.5.2012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13.5.2012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13.5.2012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13.5.2012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13.5.2012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13.5.2012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4000">
              <a:schemeClr val="tx1">
                <a:lumMod val="95000"/>
                <a:lumOff val="5000"/>
                <a:alpha val="50000"/>
              </a:schemeClr>
            </a:gs>
            <a:gs pos="39999">
              <a:srgbClr val="0A128C"/>
            </a:gs>
            <a:gs pos="70000">
              <a:srgbClr val="181CC7"/>
            </a:gs>
            <a:gs pos="90000">
              <a:srgbClr val="7005D4"/>
            </a:gs>
            <a:gs pos="100000">
              <a:srgbClr val="8C3D91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8B11DB-77BA-407D-80E6-FC398DC1BE7C}" type="datetimeFigureOut">
              <a:rPr lang="cs-CZ" smtClean="0"/>
              <a:pPr/>
              <a:t>13.5.2012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1BCD2D-78B8-498B-AF75-500BBF107FCA}" type="slidenum">
              <a:rPr lang="cs-CZ" smtClean="0"/>
              <a:pPr/>
              <a:t>‹#›</a:t>
            </a:fld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03.%20Microsoft%20Ecxel%20-%20bu&#328;ky.xls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85720" y="1000108"/>
            <a:ext cx="8501122" cy="2886094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cs-CZ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Microsoft </a:t>
            </a:r>
            <a:br>
              <a:rPr lang="cs-CZ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cs-CZ" sz="9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	</a:t>
            </a:r>
            <a:r>
              <a:rPr lang="cs-CZ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   Excel 2007</a:t>
            </a:r>
            <a:endParaRPr lang="cs-CZ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57290" y="4286256"/>
            <a:ext cx="6400800" cy="1752600"/>
          </a:xfrm>
        </p:spPr>
        <p:txBody>
          <a:bodyPr>
            <a:normAutofit fontScale="92500"/>
            <a:scene3d>
              <a:camera prst="perspectiveContrastingLeftFacing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cs-CZ" sz="8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Psaní do buňky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Zástupný symbol pro obsah 2"/>
          <p:cNvSpPr txBox="1">
            <a:spLocks/>
          </p:cNvSpPr>
          <p:nvPr/>
        </p:nvSpPr>
        <p:spPr>
          <a:xfrm>
            <a:off x="0" y="1142984"/>
            <a:ext cx="9001156" cy="71438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dirty="0" smtClean="0">
                <a:solidFill>
                  <a:schemeClr val="bg1"/>
                </a:solidFill>
              </a:rPr>
              <a:t>D</a:t>
            </a:r>
            <a:r>
              <a:rPr lang="pt-BR" sz="3200" dirty="0" smtClean="0">
                <a:solidFill>
                  <a:schemeClr val="bg1"/>
                </a:solidFill>
              </a:rPr>
              <a:t>o</a:t>
            </a:r>
            <a:r>
              <a:rPr lang="cs-CZ" sz="3200" dirty="0" smtClean="0">
                <a:solidFill>
                  <a:schemeClr val="bg1"/>
                </a:solidFill>
              </a:rPr>
              <a:t> buňky </a:t>
            </a:r>
            <a:r>
              <a:rPr lang="pt-BR" sz="3200" dirty="0" smtClean="0">
                <a:solidFill>
                  <a:schemeClr val="bg1"/>
                </a:solidFill>
              </a:rPr>
              <a:t>můžeme psát </a:t>
            </a:r>
            <a:r>
              <a:rPr lang="pt-BR" sz="3200" b="1" dirty="0" smtClean="0">
                <a:solidFill>
                  <a:srgbClr val="FFFF00"/>
                </a:solidFill>
              </a:rPr>
              <a:t>čísla</a:t>
            </a:r>
            <a:r>
              <a:rPr lang="pt-BR" sz="3200" dirty="0" smtClean="0">
                <a:solidFill>
                  <a:schemeClr val="bg1"/>
                </a:solidFill>
              </a:rPr>
              <a:t> nebo </a:t>
            </a:r>
            <a:r>
              <a:rPr lang="pt-BR" sz="3200" b="1" dirty="0" smtClean="0">
                <a:solidFill>
                  <a:srgbClr val="FFFF00"/>
                </a:solidFill>
              </a:rPr>
              <a:t>text</a:t>
            </a:r>
            <a:r>
              <a:rPr lang="cs-CZ" sz="3200" b="1" dirty="0" smtClean="0">
                <a:solidFill>
                  <a:srgbClr val="FFFF00"/>
                </a:solidFill>
              </a:rPr>
              <a:t>, </a:t>
            </a:r>
            <a:r>
              <a:rPr lang="cs-CZ" sz="3200" b="1" dirty="0" smtClean="0">
                <a:solidFill>
                  <a:schemeClr val="bg1"/>
                </a:solidFill>
              </a:rPr>
              <a:t>popřípadě jejich</a:t>
            </a:r>
            <a:r>
              <a:rPr lang="cs-CZ" sz="3200" b="1" dirty="0" smtClean="0">
                <a:solidFill>
                  <a:srgbClr val="FFFF00"/>
                </a:solidFill>
              </a:rPr>
              <a:t> libovolné kombinace</a:t>
            </a:r>
            <a:r>
              <a:rPr lang="pt-BR" sz="3200" dirty="0" smtClean="0">
                <a:solidFill>
                  <a:schemeClr val="bg1"/>
                </a:solidFill>
              </a:rPr>
              <a:t>.</a:t>
            </a:r>
            <a:endParaRPr kumimoji="0" lang="cs-CZ" sz="3200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r="85000" b="70461"/>
          <a:stretch>
            <a:fillRect/>
          </a:stretch>
        </p:blipFill>
        <p:spPr bwMode="auto">
          <a:xfrm>
            <a:off x="2571736" y="2285992"/>
            <a:ext cx="3429024" cy="422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Obdélník 12"/>
          <p:cNvSpPr/>
          <p:nvPr/>
        </p:nvSpPr>
        <p:spPr>
          <a:xfrm>
            <a:off x="2928926" y="5572140"/>
            <a:ext cx="2428892" cy="42862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9286908" cy="938234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cs-CZ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Psaní do buňky – MS Excel 2007</a:t>
            </a:r>
            <a:endParaRPr lang="cs-CZ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 r="77210" b="56000"/>
          <a:stretch>
            <a:fillRect/>
          </a:stretch>
        </p:blipFill>
        <p:spPr bwMode="auto">
          <a:xfrm>
            <a:off x="214282" y="1000108"/>
            <a:ext cx="4214842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Obdélník 5"/>
          <p:cNvSpPr/>
          <p:nvPr/>
        </p:nvSpPr>
        <p:spPr>
          <a:xfrm>
            <a:off x="142844" y="3571876"/>
            <a:ext cx="1714512" cy="71438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7" name="Zástupný symbol pro obsah 2"/>
          <p:cNvSpPr txBox="1">
            <a:spLocks/>
          </p:cNvSpPr>
          <p:nvPr/>
        </p:nvSpPr>
        <p:spPr>
          <a:xfrm>
            <a:off x="4214810" y="1785926"/>
            <a:ext cx="4643470" cy="4143404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dirty="0" smtClean="0">
                <a:solidFill>
                  <a:schemeClr val="bg1"/>
                </a:solidFill>
              </a:rPr>
              <a:t>Do buňky, do které chceme psát, tam </a:t>
            </a:r>
            <a:r>
              <a:rPr lang="cs-CZ" sz="3200" dirty="0" smtClean="0">
                <a:solidFill>
                  <a:srgbClr val="FFFF00"/>
                </a:solidFill>
              </a:rPr>
              <a:t>klikneme</a:t>
            </a:r>
            <a:r>
              <a:rPr lang="cs-CZ" sz="3200" dirty="0" smtClean="0">
                <a:solidFill>
                  <a:schemeClr val="bg1"/>
                </a:solidFill>
              </a:rPr>
              <a:t> nebo se přemístíme </a:t>
            </a:r>
            <a:r>
              <a:rPr lang="cs-CZ" sz="3200" dirty="0" smtClean="0">
                <a:solidFill>
                  <a:srgbClr val="FFFF00"/>
                </a:solidFill>
              </a:rPr>
              <a:t>kurzorovými</a:t>
            </a:r>
            <a:r>
              <a:rPr lang="cs-CZ" sz="3200" dirty="0" smtClean="0">
                <a:solidFill>
                  <a:schemeClr val="bg1"/>
                </a:solidFill>
              </a:rPr>
              <a:t> klávesami</a:t>
            </a:r>
          </a:p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dirty="0" smtClean="0">
                <a:solidFill>
                  <a:schemeClr val="bg1"/>
                </a:solidFill>
              </a:rPr>
              <a:t>-</a:t>
            </a:r>
          </a:p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dirty="0" smtClean="0">
                <a:solidFill>
                  <a:schemeClr val="bg1"/>
                </a:solidFill>
              </a:rPr>
              <a:t>buňka se orámuje </a:t>
            </a:r>
            <a:r>
              <a:rPr lang="cs-CZ" sz="3200" dirty="0" smtClean="0">
                <a:solidFill>
                  <a:srgbClr val="FFFF00"/>
                </a:solidFill>
              </a:rPr>
              <a:t>černě</a:t>
            </a:r>
            <a:r>
              <a:rPr lang="cs-CZ" sz="3200" dirty="0" smtClean="0">
                <a:solidFill>
                  <a:schemeClr val="bg1"/>
                </a:solidFill>
              </a:rPr>
              <a:t> </a:t>
            </a:r>
            <a:endParaRPr kumimoji="0" lang="cs-CZ" sz="3200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2"/>
          <p:cNvSpPr txBox="1">
            <a:spLocks/>
          </p:cNvSpPr>
          <p:nvPr/>
        </p:nvSpPr>
        <p:spPr>
          <a:xfrm>
            <a:off x="4143340" y="642918"/>
            <a:ext cx="5000660" cy="4500594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dirty="0" smtClean="0">
                <a:solidFill>
                  <a:schemeClr val="bg1"/>
                </a:solidFill>
              </a:rPr>
              <a:t>Nyní můžeme rovnou </a:t>
            </a:r>
            <a:r>
              <a:rPr lang="cs-CZ" sz="3200" dirty="0" smtClean="0">
                <a:solidFill>
                  <a:srgbClr val="FFFF00"/>
                </a:solidFill>
              </a:rPr>
              <a:t>psát</a:t>
            </a:r>
            <a:r>
              <a:rPr lang="cs-CZ" sz="3200" dirty="0" smtClean="0">
                <a:solidFill>
                  <a:schemeClr val="bg1"/>
                </a:solidFill>
              </a:rPr>
              <a:t> </a:t>
            </a:r>
          </a:p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dirty="0" smtClean="0">
                <a:solidFill>
                  <a:schemeClr val="bg1"/>
                </a:solidFill>
              </a:rPr>
              <a:t>-</a:t>
            </a:r>
          </a:p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dirty="0" smtClean="0">
                <a:solidFill>
                  <a:schemeClr val="bg1"/>
                </a:solidFill>
              </a:rPr>
              <a:t>zapište do: </a:t>
            </a:r>
          </a:p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endParaRPr lang="cs-CZ" sz="3200" dirty="0" smtClean="0">
              <a:solidFill>
                <a:schemeClr val="bg1"/>
              </a:solidFill>
            </a:endParaRPr>
          </a:p>
          <a:p>
            <a:pPr marL="514350" lvl="0" indent="-514350" algn="ctr">
              <a:spcBef>
                <a:spcPct val="20000"/>
              </a:spcBef>
              <a:buClr>
                <a:srgbClr val="FFFF00"/>
              </a:buClr>
              <a:buSzPct val="70000"/>
              <a:defRPr/>
            </a:pPr>
            <a:r>
              <a:rPr lang="cs-CZ" sz="3200" b="1" dirty="0" smtClean="0">
                <a:solidFill>
                  <a:srgbClr val="FFFF00"/>
                </a:solidFill>
              </a:rPr>
              <a:t>1. A1 text Ahoj</a:t>
            </a:r>
          </a:p>
          <a:p>
            <a:pPr marL="514350" lvl="0" indent="-514350" algn="ctr">
              <a:spcBef>
                <a:spcPct val="20000"/>
              </a:spcBef>
              <a:buClr>
                <a:srgbClr val="FFFF00"/>
              </a:buClr>
              <a:buSzPct val="70000"/>
              <a:defRPr/>
            </a:pPr>
            <a:r>
              <a:rPr lang="cs-CZ" sz="3200" b="1" dirty="0" smtClean="0">
                <a:solidFill>
                  <a:srgbClr val="FFFF00"/>
                </a:solidFill>
              </a:rPr>
              <a:t> </a:t>
            </a:r>
            <a:r>
              <a:rPr lang="cs-CZ" sz="3200" b="1" dirty="0" smtClean="0">
                <a:solidFill>
                  <a:schemeClr val="bg1"/>
                </a:solidFill>
              </a:rPr>
              <a:t>a stiskněte ENTER</a:t>
            </a:r>
            <a:endParaRPr lang="cs-CZ" sz="3200" b="1" dirty="0" smtClean="0">
              <a:solidFill>
                <a:srgbClr val="FFFF00"/>
              </a:solidFill>
            </a:endParaRPr>
          </a:p>
          <a:p>
            <a:pPr marL="514350" lvl="0" indent="-514350" algn="ctr">
              <a:spcBef>
                <a:spcPct val="20000"/>
              </a:spcBef>
              <a:buClr>
                <a:srgbClr val="FFFF00"/>
              </a:buClr>
              <a:buSzPct val="70000"/>
              <a:defRPr/>
            </a:pPr>
            <a:endParaRPr lang="cs-CZ" sz="3200" b="1" i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lvl="0" indent="-514350" algn="ctr">
              <a:spcBef>
                <a:spcPct val="20000"/>
              </a:spcBef>
              <a:buClr>
                <a:srgbClr val="FFFF00"/>
              </a:buClr>
              <a:buSzPct val="70000"/>
              <a:defRPr/>
            </a:pPr>
            <a:r>
              <a:rPr lang="cs-CZ" sz="3200" b="1" dirty="0" smtClean="0">
                <a:solidFill>
                  <a:srgbClr val="FFFF00"/>
                </a:solidFill>
                <a:latin typeface="+mj-lt"/>
                <a:cs typeface="Times New Roman" pitchFamily="18" charset="0"/>
              </a:rPr>
              <a:t>2. C3 čísla 356</a:t>
            </a:r>
          </a:p>
          <a:p>
            <a:pPr marL="514350" lvl="0" indent="-514350" algn="ctr">
              <a:spcBef>
                <a:spcPct val="20000"/>
              </a:spcBef>
              <a:buClr>
                <a:srgbClr val="FFFF00"/>
              </a:buClr>
              <a:buSzPct val="70000"/>
              <a:defRPr/>
            </a:pPr>
            <a:r>
              <a:rPr lang="cs-CZ" sz="3200" b="1" dirty="0" smtClean="0">
                <a:solidFill>
                  <a:schemeClr val="bg1"/>
                </a:solidFill>
              </a:rPr>
              <a:t>a stiskněte ENTER</a:t>
            </a:r>
            <a:endParaRPr lang="cs-CZ" sz="3200" b="1" dirty="0" smtClean="0">
              <a:solidFill>
                <a:srgbClr val="FFFF00"/>
              </a:solidFill>
              <a:latin typeface="+mj-lt"/>
            </a:endParaRPr>
          </a:p>
        </p:txBody>
      </p:sp>
      <p:pic>
        <p:nvPicPr>
          <p:cNvPr id="2051" name="Picture 3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/>
          <a:srcRect r="78058" b="64893"/>
          <a:stretch>
            <a:fillRect/>
          </a:stretch>
        </p:blipFill>
        <p:spPr bwMode="auto">
          <a:xfrm>
            <a:off x="142844" y="1142984"/>
            <a:ext cx="4286280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2"/>
          <p:cNvSpPr txBox="1">
            <a:spLocks/>
          </p:cNvSpPr>
          <p:nvPr/>
        </p:nvSpPr>
        <p:spPr>
          <a:xfrm>
            <a:off x="142844" y="142852"/>
            <a:ext cx="8715436" cy="785818"/>
          </a:xfrm>
          <a:prstGeom prst="rect">
            <a:avLst/>
          </a:prstGeom>
        </p:spPr>
        <p:txBody>
          <a:bodyPr vert="horz"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j-lt"/>
              </a:rPr>
              <a:t>Pokud chceme text opravit máme dvě možnosti:</a:t>
            </a:r>
          </a:p>
        </p:txBody>
      </p:sp>
      <p:sp>
        <p:nvSpPr>
          <p:cNvPr id="4" name="Obdélník 3"/>
          <p:cNvSpPr/>
          <p:nvPr/>
        </p:nvSpPr>
        <p:spPr>
          <a:xfrm>
            <a:off x="142843" y="1714488"/>
            <a:ext cx="9001157" cy="2357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b="1" dirty="0" smtClean="0">
                <a:solidFill>
                  <a:srgbClr val="FFFF00"/>
                </a:solidFill>
              </a:rPr>
              <a:t>1, </a:t>
            </a:r>
            <a:r>
              <a:rPr lang="cs-CZ" sz="3200" b="1" dirty="0" smtClean="0">
                <a:solidFill>
                  <a:schemeClr val="bg1"/>
                </a:solidFill>
              </a:rPr>
              <a:t>Přemístíme se na požadovanou buňku</a:t>
            </a:r>
          </a:p>
          <a:p>
            <a:pPr marL="514350" lvl="0" indent="-51435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b="1" dirty="0" smtClean="0">
                <a:solidFill>
                  <a:schemeClr val="bg1"/>
                </a:solidFill>
              </a:rPr>
              <a:t>a </a:t>
            </a:r>
            <a:r>
              <a:rPr lang="cs-CZ" sz="3200" b="1" dirty="0" smtClean="0">
                <a:solidFill>
                  <a:srgbClr val="FFFF00"/>
                </a:solidFill>
              </a:rPr>
              <a:t>začneme psát</a:t>
            </a:r>
            <a:r>
              <a:rPr lang="cs-CZ" sz="3200" b="1" dirty="0" smtClean="0">
                <a:solidFill>
                  <a:schemeClr val="bg1"/>
                </a:solidFill>
              </a:rPr>
              <a:t> požadovaný text nebo čísla</a:t>
            </a:r>
          </a:p>
          <a:p>
            <a:pPr marL="514350" lvl="0" indent="-51435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b="1" dirty="0" smtClean="0">
                <a:solidFill>
                  <a:schemeClr val="bg1"/>
                </a:solidFill>
              </a:rPr>
              <a:t>-</a:t>
            </a:r>
          </a:p>
          <a:p>
            <a:pPr marL="514350" lvl="0" indent="-51435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b="1" dirty="0" smtClean="0">
                <a:solidFill>
                  <a:schemeClr val="bg1"/>
                </a:solidFill>
              </a:rPr>
              <a:t>původní obsah buňky je </a:t>
            </a:r>
            <a:r>
              <a:rPr lang="cs-CZ" sz="3200" b="1" dirty="0" smtClean="0">
                <a:solidFill>
                  <a:srgbClr val="FFFF00"/>
                </a:solidFill>
              </a:rPr>
              <a:t>přepsán novým</a:t>
            </a:r>
          </a:p>
        </p:txBody>
      </p:sp>
      <p:sp>
        <p:nvSpPr>
          <p:cNvPr id="5" name="Zástupný symbol pro obsah 2"/>
          <p:cNvSpPr txBox="1">
            <a:spLocks/>
          </p:cNvSpPr>
          <p:nvPr/>
        </p:nvSpPr>
        <p:spPr>
          <a:xfrm>
            <a:off x="285720" y="5143512"/>
            <a:ext cx="8715436" cy="785818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b="1" dirty="0" smtClean="0">
                <a:solidFill>
                  <a:schemeClr val="bg1"/>
                </a:solidFill>
                <a:latin typeface="+mj-lt"/>
              </a:rPr>
              <a:t>Vyzkoušejte: text v buňce A1 </a:t>
            </a:r>
            <a:r>
              <a:rPr lang="cs-CZ" sz="3200" b="1" dirty="0" smtClean="0">
                <a:solidFill>
                  <a:srgbClr val="FFFF00"/>
                </a:solidFill>
                <a:latin typeface="+mj-lt"/>
              </a:rPr>
              <a:t>změňte</a:t>
            </a:r>
            <a:r>
              <a:rPr lang="cs-CZ" sz="3200" b="1" dirty="0" smtClean="0">
                <a:solidFill>
                  <a:schemeClr val="bg1"/>
                </a:solidFill>
                <a:latin typeface="+mj-lt"/>
              </a:rPr>
              <a:t> na </a:t>
            </a:r>
            <a:r>
              <a:rPr lang="cs-CZ" sz="3200" b="1" dirty="0" err="1" smtClean="0">
                <a:solidFill>
                  <a:srgbClr val="FFFF00"/>
                </a:solidFill>
                <a:latin typeface="+mj-lt"/>
              </a:rPr>
              <a:t>Čauky</a:t>
            </a:r>
            <a:endParaRPr lang="cs-CZ" sz="3200" b="1" dirty="0" smtClean="0">
              <a:solidFill>
                <a:srgbClr val="FFFF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2"/>
          <p:cNvSpPr txBox="1">
            <a:spLocks/>
          </p:cNvSpPr>
          <p:nvPr/>
        </p:nvSpPr>
        <p:spPr>
          <a:xfrm>
            <a:off x="142844" y="142852"/>
            <a:ext cx="8715436" cy="785818"/>
          </a:xfrm>
          <a:prstGeom prst="rect">
            <a:avLst/>
          </a:prstGeom>
        </p:spPr>
        <p:txBody>
          <a:bodyPr vert="horz"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j-lt"/>
              </a:rPr>
              <a:t>Pokud chceme text opravit máme dvě možnosti:</a:t>
            </a:r>
          </a:p>
        </p:txBody>
      </p:sp>
      <p:sp>
        <p:nvSpPr>
          <p:cNvPr id="4" name="Obdélník 3"/>
          <p:cNvSpPr/>
          <p:nvPr/>
        </p:nvSpPr>
        <p:spPr>
          <a:xfrm>
            <a:off x="142843" y="1785926"/>
            <a:ext cx="9001157" cy="22590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b="1" dirty="0" smtClean="0">
                <a:solidFill>
                  <a:srgbClr val="FFFF00"/>
                </a:solidFill>
              </a:rPr>
              <a:t>2, </a:t>
            </a:r>
            <a:r>
              <a:rPr lang="cs-CZ" sz="3200" b="1" dirty="0" smtClean="0">
                <a:solidFill>
                  <a:schemeClr val="bg1"/>
                </a:solidFill>
              </a:rPr>
              <a:t>Přemístíme se na požadovanou buňku</a:t>
            </a:r>
          </a:p>
          <a:p>
            <a:pPr marL="514350" lvl="0" indent="-51435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b="1" dirty="0" smtClean="0">
                <a:solidFill>
                  <a:schemeClr val="bg1"/>
                </a:solidFill>
              </a:rPr>
              <a:t>a </a:t>
            </a:r>
            <a:r>
              <a:rPr lang="cs-CZ" sz="3200" b="1" dirty="0" smtClean="0">
                <a:solidFill>
                  <a:srgbClr val="FFFF00"/>
                </a:solidFill>
              </a:rPr>
              <a:t>klikneme na ni dvakrát levým tlačítkem myši.</a:t>
            </a:r>
          </a:p>
          <a:p>
            <a:pPr marL="514350" lvl="0" indent="-51435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b="1" dirty="0" smtClean="0">
                <a:solidFill>
                  <a:schemeClr val="bg1"/>
                </a:solidFill>
              </a:rPr>
              <a:t>V buňce nám začne </a:t>
            </a:r>
            <a:r>
              <a:rPr lang="cs-CZ" sz="3200" b="1" dirty="0" smtClean="0">
                <a:solidFill>
                  <a:srgbClr val="FFFF00"/>
                </a:solidFill>
              </a:rPr>
              <a:t>blikat kurzor </a:t>
            </a:r>
            <a:r>
              <a:rPr lang="cs-CZ" sz="3200" b="1" dirty="0" smtClean="0">
                <a:solidFill>
                  <a:schemeClr val="bg1"/>
                </a:solidFill>
              </a:rPr>
              <a:t>se kterým můžeme </a:t>
            </a:r>
            <a:r>
              <a:rPr lang="cs-CZ" sz="3200" b="1" dirty="0" smtClean="0">
                <a:solidFill>
                  <a:srgbClr val="FFFF00"/>
                </a:solidFill>
              </a:rPr>
              <a:t>pohybovat a pracovat jako v MS Word</a:t>
            </a:r>
          </a:p>
        </p:txBody>
      </p:sp>
      <p:sp>
        <p:nvSpPr>
          <p:cNvPr id="5" name="Zástupný symbol pro obsah 2"/>
          <p:cNvSpPr txBox="1">
            <a:spLocks/>
          </p:cNvSpPr>
          <p:nvPr/>
        </p:nvSpPr>
        <p:spPr>
          <a:xfrm>
            <a:off x="428564" y="5643578"/>
            <a:ext cx="8715436" cy="785818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cs-CZ" sz="3200" b="1" dirty="0" smtClean="0">
                <a:solidFill>
                  <a:schemeClr val="bg1"/>
                </a:solidFill>
                <a:latin typeface="+mj-lt"/>
              </a:rPr>
              <a:t>Vyzkoušejte: čísla v buňce C3 </a:t>
            </a:r>
            <a:r>
              <a:rPr lang="cs-CZ" sz="3200" b="1" dirty="0" smtClean="0">
                <a:solidFill>
                  <a:srgbClr val="FFFF00"/>
                </a:solidFill>
                <a:latin typeface="+mj-lt"/>
              </a:rPr>
              <a:t>změňte</a:t>
            </a:r>
            <a:r>
              <a:rPr lang="cs-CZ" sz="3200" b="1" dirty="0" smtClean="0">
                <a:solidFill>
                  <a:schemeClr val="bg1"/>
                </a:solidFill>
                <a:latin typeface="+mj-lt"/>
              </a:rPr>
              <a:t> na </a:t>
            </a:r>
            <a:r>
              <a:rPr lang="cs-CZ" sz="3200" b="1" dirty="0" smtClean="0">
                <a:solidFill>
                  <a:srgbClr val="FFFF00"/>
                </a:solidFill>
                <a:latin typeface="+mj-lt"/>
              </a:rPr>
              <a:t>123456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t="17143" r="74078" b="65438"/>
          <a:stretch>
            <a:fillRect/>
          </a:stretch>
        </p:blipFill>
        <p:spPr bwMode="auto">
          <a:xfrm>
            <a:off x="2786050" y="4071942"/>
            <a:ext cx="3571900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Obdélník 5"/>
          <p:cNvSpPr/>
          <p:nvPr/>
        </p:nvSpPr>
        <p:spPr>
          <a:xfrm>
            <a:off x="3929058" y="4857760"/>
            <a:ext cx="1714512" cy="57150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4" grpId="0"/>
      <p:bldP spid="5" grpId="0"/>
      <p:bldP spid="6" grpId="0" animBg="1"/>
    </p:bld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566</TotalTime>
  <Words>168</Words>
  <Application>Microsoft Office PowerPoint</Application>
  <PresentationFormat>Předvádění na obrazovce (4:3)</PresentationFormat>
  <Paragraphs>29</Paragraphs>
  <Slides>6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7" baseType="lpstr">
      <vt:lpstr>Motiv sady Office</vt:lpstr>
      <vt:lpstr>Microsoft       Excel 2007</vt:lpstr>
      <vt:lpstr>Psaní do buňky – MS Excel 2007</vt:lpstr>
      <vt:lpstr>Snímek 3</vt:lpstr>
      <vt:lpstr>Snímek 4</vt:lpstr>
      <vt:lpstr>Snímek 5</vt:lpstr>
      <vt:lpstr>Snímek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      Excel 2007</dc:title>
  <dc:creator>Honza</dc:creator>
  <cp:lastModifiedBy>Honza</cp:lastModifiedBy>
  <cp:revision>122</cp:revision>
  <dcterms:created xsi:type="dcterms:W3CDTF">2012-04-25T15:44:44Z</dcterms:created>
  <dcterms:modified xsi:type="dcterms:W3CDTF">2012-05-13T10:30:45Z</dcterms:modified>
</cp:coreProperties>
</file>