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4" r:id="rId3"/>
    <p:sldId id="265" r:id="rId4"/>
    <p:sldId id="272" r:id="rId5"/>
    <p:sldId id="278" r:id="rId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13.5.2012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Na obrázku je hypertextový</a:t>
            </a:r>
            <a:r>
              <a:rPr lang="cs-CZ" baseline="0" dirty="0" smtClean="0"/>
              <a:t> odkaz na prázdný soubor v </a:t>
            </a:r>
            <a:r>
              <a:rPr lang="cs-CZ" baseline="0" dirty="0" err="1" smtClean="0"/>
              <a:t>Exelu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5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03.%20Microsoft%20Ecxel%20-%20bu&#328;ky.xls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Buňky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32" y="1142984"/>
            <a:ext cx="85725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Buňky – MS Excel 2007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1285852" y="3214686"/>
            <a:ext cx="6357982" cy="221457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/>
              <a:t>Po spuštění Excelu vidíme na obrazovce bílou plochu rozdělenou pravidelnou mřížkou: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délník 4"/>
          <p:cNvSpPr/>
          <p:nvPr/>
        </p:nvSpPr>
        <p:spPr>
          <a:xfrm>
            <a:off x="285720" y="2214554"/>
            <a:ext cx="8501122" cy="4214842"/>
          </a:xfrm>
          <a:prstGeom prst="rect">
            <a:avLst/>
          </a:prstGeom>
          <a:noFill/>
          <a:ln w="165100" cmpd="tri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ln cmpd="thickThin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r="77210" b="56000"/>
          <a:stretch>
            <a:fillRect/>
          </a:stretch>
        </p:blipFill>
        <p:spPr bwMode="auto">
          <a:xfrm>
            <a:off x="357158" y="928670"/>
            <a:ext cx="42148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Přímá spojovací šipka 10"/>
          <p:cNvCxnSpPr/>
          <p:nvPr/>
        </p:nvCxnSpPr>
        <p:spPr>
          <a:xfrm rot="10800000" flipV="1">
            <a:off x="3214678" y="3286124"/>
            <a:ext cx="2643206" cy="28575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4786314" y="1142984"/>
            <a:ext cx="4000528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Mřížka se skládá ze: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714348" y="3286124"/>
            <a:ext cx="928694" cy="2857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1" name="Obdélník 20"/>
          <p:cNvSpPr/>
          <p:nvPr/>
        </p:nvSpPr>
        <p:spPr>
          <a:xfrm>
            <a:off x="1643042" y="3286124"/>
            <a:ext cx="928694" cy="2857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2" name="Obdélník 21"/>
          <p:cNvSpPr/>
          <p:nvPr/>
        </p:nvSpPr>
        <p:spPr>
          <a:xfrm>
            <a:off x="2571736" y="3286124"/>
            <a:ext cx="928694" cy="2857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6" name="Zástupný symbol pro obsah 2"/>
          <p:cNvSpPr txBox="1">
            <a:spLocks/>
          </p:cNvSpPr>
          <p:nvPr/>
        </p:nvSpPr>
        <p:spPr>
          <a:xfrm>
            <a:off x="4786314" y="1928802"/>
            <a:ext cx="421484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sloupců </a:t>
            </a:r>
            <a:r>
              <a:rPr kumimoji="0" lang="cs-CZ" sz="4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označených </a:t>
            </a:r>
            <a:r>
              <a:rPr kumimoji="0" lang="cs-CZ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písmeny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kumimoji="0" lang="cs-CZ" sz="44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7" name="Zástupný symbol pro obsah 2"/>
          <p:cNvSpPr txBox="1">
            <a:spLocks/>
          </p:cNvSpPr>
          <p:nvPr/>
        </p:nvSpPr>
        <p:spPr>
          <a:xfrm>
            <a:off x="4786314" y="4714884"/>
            <a:ext cx="4000528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řádků </a:t>
            </a:r>
            <a:r>
              <a:rPr lang="cs-CZ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označených </a:t>
            </a:r>
            <a:r>
              <a:rPr lang="cs-CZ" sz="44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čísly</a:t>
            </a:r>
            <a:endParaRPr kumimoji="0" lang="cs-CZ" sz="44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2" name="Obdélník 31"/>
          <p:cNvSpPr/>
          <p:nvPr/>
        </p:nvSpPr>
        <p:spPr>
          <a:xfrm>
            <a:off x="357158" y="3643314"/>
            <a:ext cx="4214842" cy="3667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3" name="Obdélník 32"/>
          <p:cNvSpPr/>
          <p:nvPr/>
        </p:nvSpPr>
        <p:spPr>
          <a:xfrm>
            <a:off x="357158" y="4000504"/>
            <a:ext cx="4214842" cy="295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4" name="Obdélník 33"/>
          <p:cNvSpPr/>
          <p:nvPr/>
        </p:nvSpPr>
        <p:spPr>
          <a:xfrm>
            <a:off x="357158" y="4286256"/>
            <a:ext cx="4214842" cy="295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35" name="Přímá spojovací šipka 34"/>
          <p:cNvCxnSpPr/>
          <p:nvPr/>
        </p:nvCxnSpPr>
        <p:spPr>
          <a:xfrm rot="10800000">
            <a:off x="642910" y="4429132"/>
            <a:ext cx="5286412" cy="785818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3" grpId="1" animBg="1"/>
      <p:bldP spid="21" grpId="0" animBg="1"/>
      <p:bldP spid="21" grpId="1" animBg="1"/>
      <p:bldP spid="22" grpId="0" animBg="1"/>
      <p:bldP spid="22" grpId="1" animBg="1"/>
      <p:bldP spid="26" grpId="0"/>
      <p:bldP spid="27" grpId="0"/>
      <p:bldP spid="32" grpId="0" animBg="1"/>
      <p:bldP spid="33" grpId="0" animBg="1"/>
      <p:bldP spid="3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 r="77210" b="56000"/>
          <a:stretch>
            <a:fillRect/>
          </a:stretch>
        </p:blipFill>
        <p:spPr bwMode="auto">
          <a:xfrm>
            <a:off x="357158" y="928670"/>
            <a:ext cx="42148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Přímá spojovací šipka 10"/>
          <p:cNvCxnSpPr/>
          <p:nvPr/>
        </p:nvCxnSpPr>
        <p:spPr>
          <a:xfrm rot="10800000">
            <a:off x="2714612" y="4429132"/>
            <a:ext cx="2500330" cy="1785950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4571968" y="785794"/>
            <a:ext cx="4572032" cy="10001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Díky sloupcům a řádkům má každá buňka svoji </a:t>
            </a:r>
            <a:r>
              <a:rPr lang="cs-CZ" sz="3200" b="1" dirty="0" smtClean="0">
                <a:solidFill>
                  <a:srgbClr val="FFFF00"/>
                </a:solidFill>
              </a:rPr>
              <a:t>unikátní adresu</a:t>
            </a:r>
            <a:r>
              <a:rPr lang="cs-CZ" sz="3200" dirty="0" smtClean="0">
                <a:solidFill>
                  <a:schemeClr val="bg1"/>
                </a:solidFill>
              </a:rPr>
              <a:t>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1643042" y="3286124"/>
            <a:ext cx="928694" cy="28575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27" name="Zástupný symbol pro obsah 2"/>
          <p:cNvSpPr txBox="1">
            <a:spLocks/>
          </p:cNvSpPr>
          <p:nvPr/>
        </p:nvSpPr>
        <p:spPr>
          <a:xfrm>
            <a:off x="4500562" y="2786058"/>
            <a:ext cx="4643438" cy="307183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např.: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sloupec B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řádek 2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se protnou a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6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označí buňku B2</a:t>
            </a:r>
            <a:endParaRPr kumimoji="0" lang="cs-CZ" sz="36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3" name="Obdélník 32"/>
          <p:cNvSpPr/>
          <p:nvPr/>
        </p:nvSpPr>
        <p:spPr>
          <a:xfrm>
            <a:off x="357158" y="4000504"/>
            <a:ext cx="4214842" cy="29527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8" name="Obdélník 17"/>
          <p:cNvSpPr/>
          <p:nvPr/>
        </p:nvSpPr>
        <p:spPr>
          <a:xfrm>
            <a:off x="1785918" y="3929067"/>
            <a:ext cx="7858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B2</a:t>
            </a:r>
            <a:endParaRPr lang="cs-CZ" sz="2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500"/>
                            </p:stCondLst>
                            <p:childTnLst>
                              <p:par>
                                <p:cTn id="26" presetID="18" presetClass="entr" presetSubtype="6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7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 animBg="1"/>
      <p:bldP spid="27" grpId="0"/>
      <p:bldP spid="33" grpId="0" animBg="1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/>
          <a:srcRect r="61035" b="48800"/>
          <a:stretch>
            <a:fillRect/>
          </a:stretch>
        </p:blipFill>
        <p:spPr bwMode="auto">
          <a:xfrm>
            <a:off x="214283" y="1071546"/>
            <a:ext cx="5429287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/>
          <a:srcRect r="61129" b="47375"/>
          <a:stretch>
            <a:fillRect/>
          </a:stretch>
        </p:blipFill>
        <p:spPr bwMode="auto">
          <a:xfrm>
            <a:off x="214282" y="1071546"/>
            <a:ext cx="5403311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Zástupný symbol pro obsah 2"/>
          <p:cNvSpPr txBox="1">
            <a:spLocks/>
          </p:cNvSpPr>
          <p:nvPr/>
        </p:nvSpPr>
        <p:spPr>
          <a:xfrm>
            <a:off x="214282" y="0"/>
            <a:ext cx="8572528" cy="1000132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Šířku sloupců a výšku řádků můžeme libovolně měnit</a:t>
            </a:r>
            <a:endParaRPr kumimoji="0" lang="cs-CZ" sz="3200" b="1" i="1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28596" y="2857496"/>
            <a:ext cx="2214578" cy="27860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33" name="Obdélník 32"/>
          <p:cNvSpPr/>
          <p:nvPr/>
        </p:nvSpPr>
        <p:spPr>
          <a:xfrm>
            <a:off x="142844" y="3429000"/>
            <a:ext cx="5572164" cy="150019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5786446" y="2071678"/>
            <a:ext cx="3071834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Změněná </a:t>
            </a:r>
            <a:r>
              <a:rPr lang="cs-CZ" sz="3200" dirty="0" smtClean="0">
                <a:solidFill>
                  <a:srgbClr val="FFFF00"/>
                </a:solidFill>
              </a:rPr>
              <a:t>šířka sloupce A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5929322" y="4786322"/>
            <a:ext cx="3071834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Změněná </a:t>
            </a:r>
            <a:r>
              <a:rPr lang="cs-CZ" sz="3200" dirty="0" smtClean="0">
                <a:solidFill>
                  <a:srgbClr val="FFFF00"/>
                </a:solidFill>
              </a:rPr>
              <a:t>výška řádku 3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5" name="Přímá spojovací šipka 14"/>
          <p:cNvCxnSpPr>
            <a:endCxn id="33" idx="3"/>
          </p:cNvCxnSpPr>
          <p:nvPr/>
        </p:nvCxnSpPr>
        <p:spPr>
          <a:xfrm rot="10800000">
            <a:off x="5715008" y="4179100"/>
            <a:ext cx="1785950" cy="535785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ovací šipka 15"/>
          <p:cNvCxnSpPr/>
          <p:nvPr/>
        </p:nvCxnSpPr>
        <p:spPr>
          <a:xfrm rot="10800000" flipV="1">
            <a:off x="2643174" y="2928934"/>
            <a:ext cx="3857652" cy="285752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ástupný symbol pro obsah 2"/>
          <p:cNvSpPr txBox="1">
            <a:spLocks/>
          </p:cNvSpPr>
          <p:nvPr/>
        </p:nvSpPr>
        <p:spPr>
          <a:xfrm>
            <a:off x="142844" y="6072206"/>
            <a:ext cx="8786810" cy="7857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rgbClr val="FFFF00"/>
                </a:solidFill>
              </a:rPr>
              <a:t>Jak se mění </a:t>
            </a:r>
            <a:r>
              <a:rPr lang="cs-CZ" sz="3200" dirty="0" smtClean="0">
                <a:solidFill>
                  <a:schemeClr val="bg1"/>
                </a:solidFill>
              </a:rPr>
              <a:t>šířka sloupců a výška řádků si </a:t>
            </a:r>
            <a:r>
              <a:rPr lang="cs-CZ" sz="3200" dirty="0" smtClean="0">
                <a:solidFill>
                  <a:srgbClr val="FFFF00"/>
                </a:solidFill>
              </a:rPr>
              <a:t>ukážeme.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 animBg="1"/>
      <p:bldP spid="33" grpId="0" animBg="1"/>
      <p:bldP spid="13" grpId="0"/>
      <p:bldP spid="14" grpId="0"/>
      <p:bldP spid="25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</TotalTime>
  <Words>94</Words>
  <Application>Microsoft Office PowerPoint</Application>
  <PresentationFormat>Předvádění na obrazovce (4:3)</PresentationFormat>
  <Paragraphs>22</Paragraphs>
  <Slides>5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6" baseType="lpstr">
      <vt:lpstr>Motiv sady Office</vt:lpstr>
      <vt:lpstr>Microsoft       Excel 2007</vt:lpstr>
      <vt:lpstr>Buňky – MS Excel 2007</vt:lpstr>
      <vt:lpstr>Snímek 3</vt:lpstr>
      <vt:lpstr>Snímek 4</vt:lpstr>
      <vt:lpstr>Snímek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120</cp:revision>
  <dcterms:created xsi:type="dcterms:W3CDTF">2012-04-25T15:44:44Z</dcterms:created>
  <dcterms:modified xsi:type="dcterms:W3CDTF">2012-05-13T10:26:08Z</dcterms:modified>
</cp:coreProperties>
</file>