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4000">
              <a:schemeClr val="tx1">
                <a:lumMod val="95000"/>
                <a:lumOff val="5000"/>
                <a:alpha val="50000"/>
              </a:schemeClr>
            </a:gs>
            <a:gs pos="39999">
              <a:srgbClr val="0A128C"/>
            </a:gs>
            <a:gs pos="70000">
              <a:srgbClr val="181CC7"/>
            </a:gs>
            <a:gs pos="90000">
              <a:srgbClr val="7005D4"/>
            </a:gs>
            <a:gs pos="100000">
              <a:srgbClr val="8C3D91"/>
            </a:gs>
          </a:gsLst>
          <a:lin ang="135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B11DB-77BA-407D-80E6-FC398DC1BE7C}" type="datetimeFigureOut">
              <a:rPr lang="cs-CZ" smtClean="0"/>
              <a:pPr/>
              <a:t>3.5.2012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1BCD2D-78B8-498B-AF75-500BBF107FCA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85720" y="1000108"/>
            <a:ext cx="8501122" cy="2886094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Microsoft </a:t>
            </a:r>
            <a:b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</a:br>
            <a:r>
              <a:rPr lang="cs-CZ" sz="9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	</a:t>
            </a:r>
            <a:r>
              <a:rPr lang="cs-CZ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  <a:reflection blurRad="6350" stA="55000" endA="300" endPos="45500" dir="5400000" sy="-100000" algn="bl" rotWithShape="0"/>
                </a:effectLst>
              </a:rPr>
              <a:t>    Excel 2007</a:t>
            </a:r>
            <a:endParaRPr lang="cs-CZ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57290" y="4286256"/>
            <a:ext cx="6400800" cy="1752600"/>
          </a:xfrm>
        </p:spPr>
        <p:txBody>
          <a:bodyPr>
            <a:normAutofit fontScale="92500"/>
            <a:scene3d>
              <a:camera prst="perspectiveContrastingLeftFacing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Úvod a historie</a:t>
            </a:r>
            <a:endParaRPr lang="cs-CZ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00034" y="285728"/>
            <a:ext cx="8229600" cy="642942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cs-CZ" b="1" dirty="0" smtClean="0">
                <a:solidFill>
                  <a:srgbClr val="FFFF00"/>
                </a:solidFill>
              </a:rPr>
              <a:t>Excel</a:t>
            </a:r>
            <a:r>
              <a:rPr lang="cs-CZ" dirty="0" smtClean="0">
                <a:solidFill>
                  <a:schemeClr val="bg1"/>
                </a:solidFill>
              </a:rPr>
              <a:t> je aplikace systému </a:t>
            </a:r>
            <a:r>
              <a:rPr lang="cs-CZ" b="1" dirty="0" smtClean="0">
                <a:solidFill>
                  <a:srgbClr val="FFFF00"/>
                </a:solidFill>
              </a:rPr>
              <a:t>Microsoft Office </a:t>
            </a:r>
            <a:r>
              <a:rPr lang="cs-CZ" dirty="0" smtClean="0">
                <a:solidFill>
                  <a:schemeClr val="bg1"/>
                </a:solidFill>
              </a:rPr>
              <a:t>určená pro práci s </a:t>
            </a:r>
            <a:r>
              <a:rPr lang="cs-CZ" b="1" dirty="0" smtClean="0">
                <a:solidFill>
                  <a:srgbClr val="FFFF00"/>
                </a:solidFill>
              </a:rPr>
              <a:t>tabulkami</a:t>
            </a:r>
            <a:r>
              <a:rPr lang="cs-CZ" dirty="0" smtClean="0">
                <a:solidFill>
                  <a:schemeClr val="bg1"/>
                </a:solidFill>
              </a:rPr>
              <a:t>. </a:t>
            </a:r>
          </a:p>
          <a:p>
            <a:pPr algn="ctr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algn="ctr">
              <a:buNone/>
            </a:pPr>
            <a:endParaRPr lang="cs-CZ" dirty="0">
              <a:solidFill>
                <a:schemeClr val="bg1"/>
              </a:solidFill>
            </a:endParaRPr>
          </a:p>
          <a:p>
            <a:pPr algn="ctr">
              <a:buNone/>
            </a:pPr>
            <a:endParaRPr lang="cs-CZ" dirty="0" smtClean="0">
              <a:solidFill>
                <a:schemeClr val="bg1"/>
              </a:solidFill>
            </a:endParaRPr>
          </a:p>
          <a:p>
            <a:pPr algn="ctr">
              <a:buNone/>
            </a:pPr>
            <a:r>
              <a:rPr lang="cs-CZ" dirty="0" smtClean="0">
                <a:solidFill>
                  <a:schemeClr val="bg1"/>
                </a:solidFill>
              </a:rPr>
              <a:t> </a:t>
            </a:r>
            <a:r>
              <a:rPr lang="cs-CZ" b="1" dirty="0" smtClean="0">
                <a:solidFill>
                  <a:srgbClr val="FFFF00"/>
                </a:solidFill>
              </a:rPr>
              <a:t>Aplikaci Excel můžete </a:t>
            </a:r>
            <a:r>
              <a:rPr lang="cs-CZ" b="1" dirty="0" smtClean="0">
                <a:solidFill>
                  <a:srgbClr val="FFFF00"/>
                </a:solidFill>
              </a:rPr>
              <a:t>použít: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chemeClr val="bg1"/>
                </a:solidFill>
              </a:rPr>
              <a:t> ke </a:t>
            </a:r>
            <a:r>
              <a:rPr lang="cs-CZ" dirty="0" smtClean="0">
                <a:solidFill>
                  <a:schemeClr val="bg1"/>
                </a:solidFill>
              </a:rPr>
              <a:t>sledování </a:t>
            </a:r>
            <a:r>
              <a:rPr lang="cs-CZ" dirty="0" smtClean="0">
                <a:solidFill>
                  <a:schemeClr val="bg1"/>
                </a:solidFill>
              </a:rPr>
              <a:t>dat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chemeClr val="bg1"/>
                </a:solidFill>
              </a:rPr>
              <a:t> </a:t>
            </a:r>
            <a:r>
              <a:rPr lang="cs-CZ" dirty="0" smtClean="0">
                <a:solidFill>
                  <a:schemeClr val="bg1"/>
                </a:solidFill>
              </a:rPr>
              <a:t>sestavování modelů pro analýzu </a:t>
            </a:r>
            <a:r>
              <a:rPr lang="cs-CZ" dirty="0" smtClean="0">
                <a:solidFill>
                  <a:schemeClr val="bg1"/>
                </a:solidFill>
              </a:rPr>
              <a:t>dat 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chemeClr val="bg1"/>
                </a:solidFill>
              </a:rPr>
              <a:t>vytváření </a:t>
            </a:r>
            <a:r>
              <a:rPr lang="cs-CZ" dirty="0" smtClean="0">
                <a:solidFill>
                  <a:schemeClr val="bg1"/>
                </a:solidFill>
              </a:rPr>
              <a:t>vzorců provádějících výpočty s těmito </a:t>
            </a:r>
            <a:r>
              <a:rPr lang="cs-CZ" dirty="0" smtClean="0">
                <a:solidFill>
                  <a:schemeClr val="bg1"/>
                </a:solidFill>
              </a:rPr>
              <a:t>daty </a:t>
            </a: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chemeClr val="bg1"/>
                </a:solidFill>
              </a:rPr>
              <a:t>zobrazení </a:t>
            </a:r>
            <a:r>
              <a:rPr lang="cs-CZ" dirty="0" smtClean="0">
                <a:solidFill>
                  <a:schemeClr val="bg1"/>
                </a:solidFill>
              </a:rPr>
              <a:t>dat z různých perspektiv </a:t>
            </a:r>
            <a:endParaRPr lang="cs-CZ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cs-CZ" dirty="0" smtClean="0">
                <a:solidFill>
                  <a:schemeClr val="bg1"/>
                </a:solidFill>
              </a:rPr>
              <a:t> </a:t>
            </a:r>
            <a:r>
              <a:rPr lang="cs-CZ" dirty="0" smtClean="0">
                <a:solidFill>
                  <a:schemeClr val="bg1"/>
                </a:solidFill>
              </a:rPr>
              <a:t>prezentaci dat pomocí </a:t>
            </a:r>
            <a:r>
              <a:rPr lang="cs-CZ" dirty="0" smtClean="0">
                <a:solidFill>
                  <a:schemeClr val="bg1"/>
                </a:solidFill>
              </a:rPr>
              <a:t>grafů</a:t>
            </a:r>
            <a:r>
              <a:rPr lang="cs-CZ" dirty="0" smtClean="0">
                <a:solidFill>
                  <a:schemeClr val="bg1"/>
                </a:solidFill>
              </a:rPr>
              <a:t>.</a:t>
            </a:r>
            <a:endParaRPr lang="cs-CZ" dirty="0">
              <a:solidFill>
                <a:schemeClr val="bg1"/>
              </a:solidFill>
            </a:endParaRPr>
          </a:p>
        </p:txBody>
      </p:sp>
      <p:pic>
        <p:nvPicPr>
          <p:cNvPr id="9" name="Obrázek 8" descr="exce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643050"/>
            <a:ext cx="1357322" cy="1357322"/>
          </a:xfrm>
          <a:prstGeom prst="rect">
            <a:avLst/>
          </a:prstGeom>
        </p:spPr>
      </p:pic>
      <p:pic>
        <p:nvPicPr>
          <p:cNvPr id="10" name="Obrázek 9" descr="excel_large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50" y="1357298"/>
            <a:ext cx="2500330" cy="1875247"/>
          </a:xfrm>
          <a:prstGeom prst="rect">
            <a:avLst/>
          </a:prstGeom>
        </p:spPr>
      </p:pic>
      <p:pic>
        <p:nvPicPr>
          <p:cNvPr id="3074" name="Picture 2" descr="http://t3.gstatic.com/images?q=tbn:ANd9GcRLMY95sX9KRuY3JCTYKYnQDgOJioC11LjyI-WSHPsVokpnqewdw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571612"/>
            <a:ext cx="3057525" cy="14954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b="1" dirty="0" smtClean="0">
                <a:solidFill>
                  <a:srgbClr val="FFFF00"/>
                </a:solidFill>
              </a:rPr>
              <a:t>Microsoft</a:t>
            </a:r>
            <a:r>
              <a:rPr lang="cs-CZ" b="1" dirty="0" smtClean="0">
                <a:solidFill>
                  <a:schemeClr val="bg1"/>
                </a:solidFill>
              </a:rPr>
              <a:t> vstoupil na trh tabulkových kalkulátorů v roce </a:t>
            </a:r>
            <a:r>
              <a:rPr lang="cs-CZ" b="1" dirty="0" smtClean="0">
                <a:solidFill>
                  <a:srgbClr val="FFFF00"/>
                </a:solidFill>
              </a:rPr>
              <a:t>1982 </a:t>
            </a:r>
            <a:r>
              <a:rPr lang="cs-CZ" b="1" dirty="0" smtClean="0">
                <a:solidFill>
                  <a:schemeClr val="bg1"/>
                </a:solidFill>
              </a:rPr>
              <a:t>s programem nazvaným </a:t>
            </a:r>
            <a:r>
              <a:rPr lang="cs-CZ" b="1" dirty="0" err="1" smtClean="0">
                <a:solidFill>
                  <a:srgbClr val="FFFF00"/>
                </a:solidFill>
              </a:rPr>
              <a:t>Multiplan</a:t>
            </a:r>
            <a:r>
              <a:rPr lang="cs-CZ" b="1" dirty="0" smtClean="0">
                <a:solidFill>
                  <a:schemeClr val="bg1"/>
                </a:solidFill>
              </a:rPr>
              <a:t>.</a:t>
            </a:r>
          </a:p>
          <a:p>
            <a:pPr>
              <a:buNone/>
            </a:pPr>
            <a:r>
              <a:rPr lang="cs-CZ" b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cs-CZ" b="1" dirty="0" smtClean="0">
                <a:solidFill>
                  <a:srgbClr val="FFFF00"/>
                </a:solidFill>
              </a:rPr>
              <a:t> V roce 1987</a:t>
            </a:r>
            <a:r>
              <a:rPr lang="cs-CZ" b="1" dirty="0" smtClean="0">
                <a:solidFill>
                  <a:schemeClr val="bg1"/>
                </a:solidFill>
              </a:rPr>
              <a:t>, kdy byl uveden jako jedna z prvních aplikací pro MS Windows, byl jedním z hlavních programů, které </a:t>
            </a:r>
            <a:r>
              <a:rPr lang="cs-CZ" b="1" dirty="0" smtClean="0">
                <a:solidFill>
                  <a:srgbClr val="FFFF00"/>
                </a:solidFill>
              </a:rPr>
              <a:t>táhly</a:t>
            </a:r>
            <a:r>
              <a:rPr lang="cs-CZ" b="1" dirty="0" smtClean="0">
                <a:solidFill>
                  <a:schemeClr val="bg1"/>
                </a:solidFill>
              </a:rPr>
              <a:t> uživatele k </a:t>
            </a:r>
            <a:r>
              <a:rPr lang="cs-CZ" b="1" dirty="0" smtClean="0">
                <a:solidFill>
                  <a:srgbClr val="FFFF00"/>
                </a:solidFill>
              </a:rPr>
              <a:t>používání Windows</a:t>
            </a:r>
            <a:r>
              <a:rPr lang="cs-CZ" b="1" dirty="0" smtClean="0">
                <a:solidFill>
                  <a:schemeClr val="bg1"/>
                </a:solidFill>
              </a:rPr>
              <a:t>. </a:t>
            </a:r>
            <a:endParaRPr lang="cs-CZ" b="1" dirty="0" smtClean="0">
              <a:solidFill>
                <a:schemeClr val="bg1"/>
              </a:solidFill>
            </a:endParaRPr>
          </a:p>
          <a:p>
            <a:endParaRPr lang="cs-CZ" b="1" dirty="0" smtClean="0">
              <a:solidFill>
                <a:schemeClr val="bg1"/>
              </a:solidFill>
            </a:endParaRPr>
          </a:p>
          <a:p>
            <a:r>
              <a:rPr lang="cs-CZ" b="1" dirty="0" smtClean="0">
                <a:solidFill>
                  <a:srgbClr val="FFFF00"/>
                </a:solidFill>
              </a:rPr>
              <a:t>Aktuální verze </a:t>
            </a:r>
            <a:r>
              <a:rPr lang="cs-CZ" b="1" dirty="0" smtClean="0">
                <a:solidFill>
                  <a:schemeClr val="bg1"/>
                </a:solidFill>
              </a:rPr>
              <a:t>Excelu pro prostředí Windows nese označení </a:t>
            </a:r>
            <a:r>
              <a:rPr lang="cs-CZ" b="1" dirty="0" smtClean="0">
                <a:solidFill>
                  <a:srgbClr val="FFFF00"/>
                </a:solidFill>
              </a:rPr>
              <a:t>Microsoft Office Excel 2010</a:t>
            </a:r>
            <a:r>
              <a:rPr lang="cs-CZ" b="1" dirty="0" smtClean="0">
                <a:solidFill>
                  <a:schemeClr val="bg1"/>
                </a:solidFill>
              </a:rPr>
              <a:t>.</a:t>
            </a:r>
            <a:endParaRPr lang="cs-CZ" b="1" dirty="0">
              <a:solidFill>
                <a:schemeClr val="bg1"/>
              </a:solidFill>
            </a:endParaRPr>
          </a:p>
        </p:txBody>
      </p:sp>
      <p:sp>
        <p:nvSpPr>
          <p:cNvPr id="18434" name="AutoShape 2" descr="data:image/jpeg;base64,/9j/4AAQSkZJRgABAQAAAQABAAD/2wCEAAkGBhAQDhQQEA8QEA8QEBAPEBAQDxAQEBQPFBAWFRUQFBIYGyYeFxkkGRIVHy8gIycpLCwsFR4xNTAqNSYtLCkBCQoKDgwOGg8PGiwkHyQsLCwsLCksMiksKSwpKSksLCwpLCwsLikqKSkpLCwpKikpLCwpLCwsLCksLCksLCksMP/AABEIAOEA4QMBIgACEQEDEQH/xAAbAAACAwEBAQAAAAAAAAAAAAAABgQFBwMCAf/EAFMQAAEDAQMFCgcKCwcFAQAAAAEAAgMEBRESBhMhMXEHMkFRYXKBkaGxFCIjQrLB0RYzQ1JVgpS0wtI1VGJzdJKis+Hw8SQ0RFNjk9MVZKPD4hf/xAAaAQACAwEBAAAAAAAAAAAAAAAAAwECBAUG/8QAOREAAgECAwQIAwcEAwEAAAAAAAECAxEEMUESIVFxBROBkaGxwfAyYdEUIiMzQrLCUnLh8SQ0kgb/2gAMAwEAAhEDEQA/ANxQhCABCEIAEIQgAQhRay1IYffZY4+RzwD0DWVDkoq7ZDaWZKQqM5Y0p0RmWY/6UEr+25Huo4qKvOym9rkn7TS0l3byvWR4l4hUfupP4jaH0YfeXz3VH8QtD6MPvI+0U+IdZEvUKh91Z/ELR+jD76+e60/J9o/RR99T19PiG3Ev0Jf91x+T7S+ij76+e68/J1pfRR99HXQ4htxGFCXfdifk60/og++vnuyPybaf0QffU9dDiG3EY0Jb92Z+TbU+iD76Pdofk21Pog++jrYcQ24jIhLXu1PyZan0MffXz3bH5MtX6GPvqetjxDbiMyFSWJlSyqmfD4PUwSRsZI5tTE2M4HOIBAxE62lXaupKSuiyaeQIQhSSCEIQAIQhAAhCEACELy94aC5xAABJJNwAHCSgD0qmvyiZG/NRNdUT/wCVFpu57tTQojqqauJbC50NJeQ6e66SXjEd+9b+V/RS6cQ0zM3AwDjOu88bna3FZesnV/L3Ljx5L1e7mK2nL4cuP0I3/TqyfTUVHg8Z+Cp9DruJ0x9Whe6eyKKHS2Fr3cL3jOOv48TvUvklQ5x0m/u6l5xK0aEE7tXfF7/9dhKgs/Mnm0fitAC8m0HcnUoWJGJOLkzw93J1I8PdydSh4kYkATPD3cnUjw93J1KHiRiQBM8OdydSPDncnUoeJGJSBM8OdydSPDncnUoeJGJAEzw53J1I8OdydSh4kYkATPDncnUvUVY4uA0aSBq5VBxL3Tu8dvOb3oAiUP4dqf0Gk/eypnSzRfh2p/QaT97KmZVhrzZWGXawQhCuXBCEIAEIQgAQhCAAlLribQkIvIoYnXE33Z+RvL/ljt7u1uzumkbRREgyDHO8a2U+oja7V/VFoTtjYKeIBrGAAgcA4G+1ZJfjScf0rP5vhyWvdxFP7ztp5nqrrwRgj8WMC4XaLwOADgCh41HxoxrQXJGNGNR8aMakCRjRjUfGjGgCRjRjUfGjGgCRjRjUfGjGgCRjRjUfGjGgCRjRjUfGjGgCRjRjUfGjGgCRjXSmd5RvPb6QUPGu1I/yjOe30ggD1Rfhyp/QaX97KmZLVF+HKn9Bpf3sqZVENebIhk+bBCEK5cEIQgAQhCABcqmobHG6Rxuaxpc48gF5XVUWVTi9sVKNdTM1juPNM8d56gEqtPYg5LPTnp4lZvZVzlY7jHTvrJR5apOcuPA06Io9gGlVjprzeTeSbyeVWGUlUA5sTdAY28gcZ0AdA71TZxVpw6uKj7vq+0qlsqxIziM4o+cRnFckkY0Y1Hzi+svcQ1oJJ0ADWSqznGEdqWRDdjvjRjXOSJ7d9G9u1jguPhA4wkrFUXu213lduPElY0Y1GEoX3Gnpp70XuSMaMaj5xGcUgSMaMaj5xGcQBIxoxqPnEY0ASMaMaj5xGcQBIxrvRP8AKs/OM9IKBnF3oJPLR/nGekEAWdF+G6j9Cpf3sqZEt0X4aqP0Kl/eypkRTyfNhDJ82CEITC4IQhAAhCEACon+UtUDgp6UuHI+V93ohXqoKF91dXP+I2maNghLvWkVt7gvn5Jv0Fz0XzF+06rHPI6/W8gbAbh2AKNnFGziMatcCTjX3OKNjRjUXAk5xW2TMWOov4GNc7p1faVBjTbkdB5N7/jODR0C/wC0OpZ633nCHFrw3+aRV72kMS5SU7Hb5jXc5oPeui+OcALzoA0nYFqaT3MaQJbBpna4GfNBb6NyiSZJ053plZzZD9q9Znk9YramJ1U+WpjmmnmkzkU7mHCXm7RtvV8ynr2C6K1qi7gE0UU37R0rF1NOX3thdlv8CrRe+wyS5HnzKl45Hxtf2ghRJclqob2SB+0PYey8KLk7lRUx1go6+VkonbfTVDY2xAyDfQuA0X8XRx6HhWVKP6W12v1bQKK0v3iNJY9a3XTh/LHMw9huKiyGZm/palvLmnOHW29aEhTszWUn2pfRE7L4maG14gbnPwnie1zD2hdWVrHb17DscCn+sliay+Z0bWXgEylobedAF7tCgPsKhnF/g9NJf5zGM9JqNqouD8PqRaXyFPOIziv5cg6I71kkR/055W9hJCiy5Aj4OtqWcj83KO0BT1stY9z/ANBeXAqs4pFnP8vH+dj9ML1LkXWN3lXBJySQOZ2sJXGGxbShka/weCYMe110VRgJwuBu8dujUpVZap++QbXFP3yGCj/DVR+hUv7yVMaSae1aiOvkqZrOq2tkp4oQImxzkOY95JJa7V43YrVuXVGPfHTQHimp5mduG5Xp1oK93be89wRnFZsYUKspspqOTeVcB5M6wHqJvViyRrhe0gjjBBCepRlkxqaeR6QhCsSCEIQAJbgP9otLZF9VTIlmE+XtPZF9USKvxQ5/xZSWa5+jEsSL7nFFD16xqLlSTnEY1Hxr7jUXIJActGsCnwUsY4SMZ+cbx2XLOKKMvka0a3OAG0m4d61VjA0ADUAANgFyTD71e/8ASv3P/HiEd8vep9VNllVuis2pe2/EIHgXcBcMN/Riv6FcrxNC17SxwDmuaWuadILSLiD0LVJXTQ1maWFGGUsLW6hEw6OMjEe0lWIeqs0LqCqdRuJMTr5KV54YybzGTxg3/wAkKcHLLCe63ASmRbds7wiEtacMrCJIXg3FsrdLSDwcXTyJvyNyh8NpGyO0TsOaqGai2Zus3cAOvpu4EtFygUNo/wDT68VGqmqiIqkcDZPMm77/AJ3GpcrPa7yb2Zp6rret6GigM07rmjQ1o0ve/gYwcJ/krnlDlJBQw52U3l2iONul8j/itHr1BIMcU1VOKytuzg94px73A3Zwv5f4XTKWizLN2PboJrRkFRXtuiF/g9FecDGnz5NWJ938jUPrsjaK+9sTojxxTSsPeVaNcvWJCUdSu4X7Spp6TNGnr63FJUwwiN8+cZc52nQRyLV1m1c3OVtDH/3QkI5Ixf7VpKorXdiYgvipsr6gsopC0kHxQCNB0n+CzqLKOqZvZ5OlxKx18XGjPZaFVa6puzRrqCsuiy8rG63tdzmBTod0yYb+GN2wuCosdSfEqsTTY8VFkU8m/p4X86JhPXcoDsjqK+9sAjPHE+SM/suCpIN02I7+B7ea4FM9j2xHVRZ2PFhvLfGFxvH9UyM6VR7rMvGVOeVmUVtQGhbFLHU1WHPxtdG+d0jCzSXC483jTTZtcJow8ailLdLd/Y2DjmHoO9qu8kG3UrdgW7CK21zXkMpqzZeoQhbRoJXiPl7U5sX1RNCVYj5e1ObF9TSavxQ5/wAWUnmufozPhIvQeozXr2HpFxZID19D1wDl6DlXaIGTI2nx1bTwMvf1DR24VoyTtz2m8WSTYwdJvPc1OKthVdSnxb8N3oXp5NnxCELUMKTK3J8VlPhbonjOcgfqIkHm38Ruu6jwJIs6tMjPGGGRpLJGkXFrxoIuWopBy1szwapbWMF0U5EdQBqEnmydN3ZyrDiI7P4i7fr2CprUj3rhVU7ZGFjxe1wuI9e1dQUXJHWC7lfS2SGvEj5JJ5GNbHG6U34GNFwa0cCs2ryAvQUqaWRNzoCo9baIjua1pklebo4m6XOcdXQuclQ98ggp2Zyd3B5rB8Z54B/O1tydyWZS+Uec7VPHjyng/JYOAd/YhSlN2j3+9SVd5ETJfJR0T/Cqoh9W4XNaNLIWnzG8tx0nlPKSzr6vifGKirIYlYWcv5LqMD40jewFZo5bbNA14ue1rhxOAI7VXz5NUj9dOzoBb3Lm4nByqz2kzLWoOpK6ZjxXhy1OfIGjdqa9nNf7VXT7mcR3k7xzmgrI8FVRmeFmZ0Vqm58y6gbyvee5L1RuZTDeTRu24mpxyZsx9NSsifdiaXX3G8aSn4WlOE7yQ3D0pQneSKLdMP8AZ4hxyH7I9aY8lm3UzdgSzulnycA43u9KNNWTgupm7B3Ls4T9fP8AijdDN8/RFohCFtGAlF0mGS13a8McZu2URKbkmzb+2PzTPqJSaucefoxc8170ZjsWVI4Yj0PB9Sksymj4WSDoafWlpjF2axct1WZ9pjK3KKH8v9Ue1dW2/CdWO/mfxS02NWNi0mOojbdf44P6un1JM8Q4pshzsbzkhS5ujZxvJee4djQrpcqSDNxsYPMY1vULl1XZow6unGPBGuKtFI+IQvj3hoLnEBoBJJNwAGsk8ATCQSDugZXRFjqKK6R7iBM/W1lzgcIPC+8DZt1V+V+6K6a+noXFselslQLw53G2PiH5Ws8F2sqFLS3LjY3GpJwh2merV0Rc0ttuDQCwG4AXhxB0C7hvU1ltsOtrx0A+tVMcC6ZlcP7XNamXbZcttSE+fdta4epeZKnOyRwQyMDpn4M4ToZfw7eJVBhUadhGkEgjSCNBBGohMjjG9zJUzXrDsGKkjwRi9x0ySO373cZPFycCsVR5IZQispg5x8tHcyYflXaH7HDTtvHArxelp7LitnI3K1tx8Qvq+KSRYyrymkpJGNjDXYmlzg4ctyq4d0l3nwA81xHeoe6DLfVgfFjaOvT60quXAr4qpGrJRe65zatacZtJmhw7o1Md9HI3qcp8GW1E74bDzmuCykrwVMcdV1sQsVNZm0Q25TP3s8R+eB3qa1wIvBBB4RpCwe9bRk826jhH+k3uW3D4h1W00aqNZ1G00LO6QdNOPyj6TPYnCwhdTt2BJu6Gb5acco9I+xOtkC6BuwLp4TKX93ojRDXn6ImoQhbBgJNk98tn82z6iU5JNd77bP5uP6iUmr+nn6MXPT3ozCI2Lsxi+xsXdjFwZSMh8bGm3c4s7OV7DdoaQ7q8b7F3Slpka0rcmoNMkpGpuEbXH/4PWl011lSMOLXhvfgEVeSRpKEIXpjeRbStKKniMszxHG3W48fAANZJ4gsmyoyvmtBxjZiipAdEfnSXanSXejqHKrXdNqjLWRU9/iQxZ1w4M48kadjWj9YqkpqHkXnukce4ydOJkrVd9kQaah5FYxUtymxUty6mMALzU67kzI2RBFcvLSDq4b7tGu7Xdxq6sDJ91Y7G69lK06TqdIR5reTjP8hjypsBslKMywNfTjFE1ou8Ub6MDlAv2gLo0ejqtSk6j3cFxGxotxuIphUaeBWFO4PaCOFepIFy1PZYkqbGtd9DVNnF5jPiTsHnRk6xyjWNnKtignbIxr2ODmPaHNcNRaReCFkVXR3jUmDc8t4xv8BlPim91M49bou8jp5F6Lo3Fp/hvsNdGejNAQvq+LtmkVcocjXVMxlbK1pIAwkHgF2tL9RufVQ3pjfsdd3rQW2lCSW52O8G4jGAb+K5d2uB1EHYb1glhKNRuXkzPKhTk7mS1GSNYzXA48253cqyezJmb6KRu1pC21BCS8BHRinhI6MwgsIOkEdC2yyW3U0Q4oo/RC9y2dC/fRRu2safUu7WgC4aABcByJtDDuk27jKNHq294jZe6aqnHN73+xPNmDyLdgSLltproBzfte1PlCPJN2BdLB/A+bNFPJ8yQhCFsGAkz4a2fzcf1BOaTG+/2zzIvqCTV07fJi56e9GYvGxSGMXyJikxsXmJyMQMYtj3PKHN0IN2mRxPQ3xe8O61k9PFeRtW52PSZqmij4WxtB5117u0la+jY7VZy4Lz9sbRV5XJiF8JuF/EuLa6M6nt67l3Z1IQdpNLmzW2kZZbEoltOpcSNEgjGxjQz7KlwU4uTlW5IUM7i8xAPcSS+JxYSTrJuNxPQoEm5+we9VMzOR1zx6l5bGdFV6s3ODTuY50JN3RRPAaLzoAXexLBdWOxvvbSNOx0pHAOJvGerktKbITxwZ6gyxjTmw3BiPE436k1sYGgNaAAAAABcABqACtgOh3CW3X00JpULO8jzHE1rQ1oDWtADWgXAAagAvS+r4vSGozy3bN8FqyALoZ75I+Jr7/HZ1m/YQvIjvTllDZAqqd0egSDx4ncUg1dB1HakmhqgRhf4sjSWva7QQ4aCvF9MYR0anWRW5mCvDZd0eZ6dUNrQlgzjSWvY4OY4aCHA3ggpsewEKltanxFjPjyxs63ALnYSo+sSQmD3mpROJaCdZaCdty+k3L7cuNa/DE93Ex5/ZK99J2VzqGP10pMr3X63uPauTK2Ru9ke3Y4hEpvJ2lcXLySe+5w7u5Yw5U1jNVQ/pN/epsO6DWN1lj+cwepLpXgp8as1lJl1VmsmO9HulSFzWvgYbyBe1xGsp+CxCzG3zxjjkb3rcF1cJUlNPaZuw05TT2hEyt02lCP51D2p+pB5NuwJAyk02rEOIH0Y1oNOPEGwLqYL8rtl+5mqnl2vzOiEIWwYCTI/wC8WzzIvqCc0mRf3i2ebD9QSaunb5MXPT3ozJImKVGxc4mqXGxeRnIwlnk3RZ2riZdodI2/mg3u7AVtKzTc5osVWX8EUZPzneKOwuWlrudEwtSc+L8vbNWHW5si2nLhhceS7rSmUw5QS3RhvGb+r+qXSvMf/Q1dvFbH9KXjvM2Kd52PmcI1EjpXRtpSt1SO61xcvDlxIVZw+FtcmZlJrJk5uUM484HaApEOVEhIBY03kDReFSuXeyosVQwflA9S6WHx2Kc1FVHvaXHzGwqzulcd1Bq7ahifge4g3A6rxpU9IeUUuKpfyHD1aF67pLFywtNShm3qba1R043Q2x21Tu1Ss6Td3qLV2JRVDi9zI3Pdre19zjouvvadKRnLmXkaiR0rjrpiU1apBP387mb7VfNDdNkJCfe5Zo9jg4dq5UOQoZOyWSofKInB7WFgHjDVebzwpZZaczN7K8bHFSI8q6tvwpPOAKtDF4Ta2nTs/l7QKvTzsaOvL2BwLSLwRcRxjiVXkzaUlRBnJLr8RaLhdoAHtUm17TbTQmVwLgCBcNB0ruqrGVPrNLGxSTjtaEKfJCjf8DdzXEKvn3PKZ29fI3pDl0hy/pTvhI35oI71Nhyto3ap2jnBw9Syf8WfDyE/gy4C5UbmnxKgfOZ7FW1G5zVDeujfsdd3rQ4rThfvZozse1SAb9WnZpR9koyy8GQ8PTeRl9mZH1cdVE58JwNkaXOBBAAOvQtRQhNpUVSTSGU6SpqyEO2dNsM5Gnub7FoUW9GwLPq7TbI5G/aI9S0JmobFtwX5K5y/cxtP4e/zPSEIWwuCTIP7zbPNh+oJzShZzGvrrWjc9rM4aZgJI0YqIC+6/TrSau+3vRi56e9GZXC1S42pyZuaMH+Pj/2h/wAi6t3PGD/HR/7Y/wCReZlgMQ/0+K+pk6qfAsdzakup5JeGSQNHNY32vPUm9ZVW2rXWddFBOySJt9wwRgaTedd51njXiLdYrGe+QRO6CD1h3qXdw16NKMHF7uT8maabcYpNGoVdAyW7Ffo1XG5QZMnYzqc4dRSZBuys+EpSOVsvqLfWrOn3XLPdvs6w8rWOHY6/sSa2FwdaTlUhv4tNeO4iSpy3yXgW8mTR82QdIIUWXJ2YasJ2FSKbL+zpNVUwc9r2dpFytKe2qaT3uohfzZWOPUCsUuhcDP4d3J/W4vqaUsvMV5bHnHwbujSpWT1G4VF7mkYWk6Rdp1JpQq0ug6VKrGpGT3O9mTHDRjJNM+ErOK6TFI53G4ntWjkKvlsGndriA2EhP6TwVTFKKg1uvmTXpOolYz5y4uT3NkhAdRe3pBUGbIcebN+s32LgvorEx0vyZjeGmhNcuTk0T5ETjevY7pI71Xz5J1bfgsXNIKW8JXjnB9wp0ZrQbckYsNEzlLndv8FDy9kupAPjSN7AVc2NTmOmjYRcWsF44jrS7uiP8lE3jc49gXoaq2MJb5L0OhP7tG3yEBy5uXRy5uXn0ck8YiOFdI7QlZvZXt2OIXIrwU1MLtDZkdb9VJWRxPme5hxXtcb9QWlLKtz9l9e3kY8/slaqu1g23DfxOnhm3DeIjtNsnkb/AOx60NupZ7TabYk5APScfWtCC6mC/Iiaqfwo+oQhay4Kmr8jqColdLNSRSSvuxPc28m5oaOwAdCuUKGk8yGk8xe//P7M/EYP1F99wFmfiMH6iYEKuxHgiuxHgLrtzyyz/gYP1T7Vwk3M7LP+DiHQfamlCnYjwJ2Y8BLm3J7NOqmjHQfaq+o3HKI72Fg61oiEbK4E2RlE+41EN4wDZePWoM+5dK3el3W4962VfLkOEXmiHFPNGJDJW0IPe5JW8xzm9xC7MtW2odU8rrvjnOemCtlMTTrA6lyfQxnWwdSp1MNF3bvIjq48DKIt0a1I/fI2Sc6ID0S1WFPuvSD32kHzXPb2XOT9LYMDtbB1KBPkZTO8wdSq6K0bXbfzuGxwb98yjpt1qjdv45WH5jh2lqtqbL6gk1T4ecx3eAQodTubwO1AKpqdyph3qq6M9Jd6+liNmXEdIbepX72ohPJnGg9R0qYx4dpBBHGCD3LLptzOZu8keNjnBRHZJ2hFpZI7qB7bkt06y4PvXowtL5GvLlLA14uc1rh+U0HvWUsrbYh89zgOMv8Abd2KRFl7aMfvkOLob931pclU1hfk16tEXeqNAmydpX76CPoGHuVfPkLRu1Nezmv9qXYN1Vw99pnDY0+px7lY0+6jRu32Jm3EO9o71mlGn+qm/wDy/NIo1B5x8An3NYjvJnt2tDlW1G5nL5kzHbQ4JnpctaKTezN62nuJVlHasLtUrem9ves7hhW7XS7beYp0qLFPJLJKoparOShuHA5oLXA6TyJ2XhkrTqc07CCva1UoRhG0ch0IKCshFsnTa0p5no3+taGs9ydF9pzHlYP/ABtWhLbgf+tT/tXkMp/AuQIQhay4IQhAAhCEACEIQAIQhAAhCEACEIQAIQhAAhCEAC8lg4gvSEAcnUrDraOpR5LHhdrYOpTUIApZsk6d3mDqVdUbn1O7U0JrQgDP6rctiOpVsm5jIzTHI9nNc5vcVqSFDSe5gZM7Ja0o95Uy6PjHH6V6+NqbYh84PHKy70SFrJaF4dA062jqWaWDw8t7gu4psR4CJkTSTGd80zA1zyCQAQNAA0X7E/rmyBrdQAXRaIRUIqMcluLJW3AhCFYkEIQgAQhCABCEIAEIQgAQhCABCEIAEIQgAQhCABCEIAEIQgAQhCABCEIAEIQgAQhCABCEIA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cs-CZ"/>
          </a:p>
        </p:txBody>
      </p:sp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0" y="357166"/>
            <a:ext cx="9286908" cy="938234"/>
          </a:xfrm>
        </p:spPr>
        <p:txBody>
          <a:bodyPr>
            <a:noAutofit/>
          </a:bodyPr>
          <a:lstStyle/>
          <a:p>
            <a:r>
              <a:rPr lang="cs-CZ" sz="66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Historie</a:t>
            </a:r>
            <a:endParaRPr lang="cs-CZ" sz="6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lgerian" pitchFamily="82" charset="0"/>
            </a:endParaRPr>
          </a:p>
        </p:txBody>
      </p:sp>
      <p:pic>
        <p:nvPicPr>
          <p:cNvPr id="8" name="Obrázek 7" descr="stažený soub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0958" y="2500306"/>
            <a:ext cx="1500198" cy="1144120"/>
          </a:xfrm>
          <a:prstGeom prst="rect">
            <a:avLst/>
          </a:prstGeom>
        </p:spPr>
      </p:pic>
      <p:pic>
        <p:nvPicPr>
          <p:cNvPr id="1028" name="Picture 4" descr="http://t2.gstatic.com/images?q=tbn:ANd9GcSWUv_YWXte9loNxF0l53GE_64ghwmhYWItTp0GG7u8AHleFeL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58604" y="4857760"/>
            <a:ext cx="1085396" cy="14287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5786" y="5929330"/>
            <a:ext cx="2909878" cy="714380"/>
          </a:xfrm>
        </p:spPr>
        <p:txBody>
          <a:bodyPr/>
          <a:lstStyle/>
          <a:p>
            <a:pPr>
              <a:buNone/>
            </a:pPr>
            <a:r>
              <a:rPr lang="cs-CZ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nabídka start</a:t>
            </a:r>
            <a:endParaRPr lang="cs-CZ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t="34146" r="63415"/>
          <a:stretch>
            <a:fillRect/>
          </a:stretch>
        </p:blipFill>
        <p:spPr bwMode="auto">
          <a:xfrm>
            <a:off x="4286216" y="1214422"/>
            <a:ext cx="4857784" cy="5465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cs-CZ" dirty="0" smtClean="0">
                <a:solidFill>
                  <a:schemeClr val="bg1"/>
                </a:solidFill>
              </a:rPr>
              <a:t>Spuštění </a:t>
            </a:r>
            <a:r>
              <a:rPr lang="cs-CZ" dirty="0" smtClean="0">
                <a:solidFill>
                  <a:schemeClr val="bg1"/>
                </a:solidFill>
              </a:rPr>
              <a:t>MS Excel </a:t>
            </a:r>
            <a:r>
              <a:rPr lang="cs-CZ" dirty="0" smtClean="0">
                <a:solidFill>
                  <a:schemeClr val="bg1"/>
                </a:solidFill>
              </a:rPr>
              <a:t>2007</a:t>
            </a:r>
            <a:endParaRPr lang="cs-CZ" dirty="0">
              <a:solidFill>
                <a:schemeClr val="bg1"/>
              </a:solidFill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428596" y="4857760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šechny programy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9" name="Přímá spojovací šipka 8"/>
          <p:cNvCxnSpPr/>
          <p:nvPr/>
        </p:nvCxnSpPr>
        <p:spPr>
          <a:xfrm>
            <a:off x="3214678" y="6286520"/>
            <a:ext cx="1143008" cy="21431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ovací šipka 9"/>
          <p:cNvCxnSpPr/>
          <p:nvPr/>
        </p:nvCxnSpPr>
        <p:spPr>
          <a:xfrm>
            <a:off x="3571868" y="5357826"/>
            <a:ext cx="1143008" cy="21431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t="31798" r="66877"/>
          <a:stretch>
            <a:fillRect/>
          </a:stretch>
        </p:blipFill>
        <p:spPr bwMode="auto">
          <a:xfrm>
            <a:off x="4500562" y="1158192"/>
            <a:ext cx="4429156" cy="5699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bg1"/>
                </a:solidFill>
              </a:rPr>
              <a:t>Spuštění </a:t>
            </a:r>
            <a:r>
              <a:rPr lang="cs-CZ" dirty="0" smtClean="0">
                <a:solidFill>
                  <a:schemeClr val="bg1"/>
                </a:solidFill>
              </a:rPr>
              <a:t>MS Excel 2007</a:t>
            </a:r>
            <a:endParaRPr lang="cs-CZ" dirty="0">
              <a:solidFill>
                <a:schemeClr val="bg1"/>
              </a:solidFill>
            </a:endParaRPr>
          </a:p>
        </p:txBody>
      </p:sp>
      <p:cxnSp>
        <p:nvCxnSpPr>
          <p:cNvPr id="7" name="Přímá spojovací šipka 6"/>
          <p:cNvCxnSpPr/>
          <p:nvPr/>
        </p:nvCxnSpPr>
        <p:spPr>
          <a:xfrm>
            <a:off x="3571868" y="3214686"/>
            <a:ext cx="1143008" cy="214314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Přímá spojovací šipka 7"/>
          <p:cNvCxnSpPr/>
          <p:nvPr/>
        </p:nvCxnSpPr>
        <p:spPr>
          <a:xfrm flipV="1">
            <a:off x="3286116" y="3929066"/>
            <a:ext cx="1285884" cy="100013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bdélník 8"/>
          <p:cNvSpPr/>
          <p:nvPr/>
        </p:nvSpPr>
        <p:spPr>
          <a:xfrm>
            <a:off x="4643438" y="3714752"/>
            <a:ext cx="2286016" cy="35719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Zástupný symbol pro obsah 2"/>
          <p:cNvSpPr txBox="1">
            <a:spLocks/>
          </p:cNvSpPr>
          <p:nvPr/>
        </p:nvSpPr>
        <p:spPr>
          <a:xfrm>
            <a:off x="285720" y="2786058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lang="cs-CZ" sz="3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Microsoft Office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357158" y="4572008"/>
            <a:ext cx="3714776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cs-CZ" sz="3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Microsoft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Office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Excel </a:t>
            </a:r>
            <a:r>
              <a:rPr kumimoji="0" lang="cs-CZ" sz="3200" b="1" i="1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2007</a:t>
            </a:r>
            <a:endParaRPr kumimoji="0" lang="cs-CZ" sz="3200" b="1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214422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295400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Po spuštění programu se zobrazí následující pracovní obrazovka </a:t>
            </a:r>
            <a:r>
              <a:rPr lang="cs-CZ" sz="32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Excelu:</a:t>
            </a:r>
            <a:endParaRPr lang="cs-CZ" sz="32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ástupný symbol pro obsah 2"/>
          <p:cNvSpPr txBox="1">
            <a:spLocks/>
          </p:cNvSpPr>
          <p:nvPr/>
        </p:nvSpPr>
        <p:spPr>
          <a:xfrm>
            <a:off x="2428860" y="2500306"/>
            <a:ext cx="6715140" cy="92869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cs-CZ" sz="2800" dirty="0" smtClean="0"/>
              <a:t>pás </a:t>
            </a:r>
            <a:r>
              <a:rPr lang="cs-CZ" sz="2800" dirty="0" smtClean="0"/>
              <a:t>karet, </a:t>
            </a:r>
            <a:r>
              <a:rPr lang="cs-CZ" sz="2800" dirty="0" smtClean="0"/>
              <a:t>ve </a:t>
            </a:r>
            <a:r>
              <a:rPr lang="cs-CZ" sz="2800" dirty="0" smtClean="0"/>
              <a:t>kterém </a:t>
            </a:r>
            <a:r>
              <a:rPr lang="cs-CZ" sz="2800" dirty="0" smtClean="0"/>
              <a:t>najdeme příkazy pro práci s </a:t>
            </a:r>
            <a:r>
              <a:rPr lang="cs-CZ" sz="2800" dirty="0" smtClean="0"/>
              <a:t>Excelem.</a:t>
            </a:r>
            <a:endParaRPr kumimoji="0" lang="cs-CZ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0" y="1357298"/>
            <a:ext cx="8858280" cy="785818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cxnSp>
        <p:nvCxnSpPr>
          <p:cNvPr id="9" name="Přímá spojovací šipka 8"/>
          <p:cNvCxnSpPr/>
          <p:nvPr/>
        </p:nvCxnSpPr>
        <p:spPr>
          <a:xfrm rot="10800000">
            <a:off x="1928794" y="2214554"/>
            <a:ext cx="714380" cy="3571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ástupný symbol pro obsah 2"/>
          <p:cNvSpPr txBox="1">
            <a:spLocks/>
          </p:cNvSpPr>
          <p:nvPr/>
        </p:nvSpPr>
        <p:spPr>
          <a:xfrm>
            <a:off x="1214414" y="4929198"/>
            <a:ext cx="6286544" cy="157163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cs-CZ" sz="2800" dirty="0" smtClean="0"/>
              <a:t>Bílá plocha </a:t>
            </a:r>
            <a:r>
              <a:rPr lang="cs-CZ" sz="2800" dirty="0" smtClean="0"/>
              <a:t>s buňkami je pracovní </a:t>
            </a:r>
            <a:r>
              <a:rPr lang="cs-CZ" sz="2800" dirty="0" smtClean="0"/>
              <a:t>plocha. </a:t>
            </a:r>
          </a:p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cs-CZ" sz="2800" dirty="0" smtClean="0"/>
              <a:t>Místo, kam </a:t>
            </a:r>
            <a:r>
              <a:rPr lang="cs-CZ" sz="2800" dirty="0" smtClean="0"/>
              <a:t>se bude psát </a:t>
            </a:r>
            <a:r>
              <a:rPr lang="cs-CZ" sz="2800" dirty="0" smtClean="0"/>
              <a:t>text, čísla, atd.</a:t>
            </a:r>
            <a:endParaRPr kumimoji="0" lang="cs-CZ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16" name="Přímá spojovací šipka 15"/>
          <p:cNvCxnSpPr/>
          <p:nvPr/>
        </p:nvCxnSpPr>
        <p:spPr>
          <a:xfrm rot="10800000">
            <a:off x="3571868" y="4643446"/>
            <a:ext cx="714380" cy="35719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Přímá spojovací šipka 16"/>
          <p:cNvCxnSpPr/>
          <p:nvPr/>
        </p:nvCxnSpPr>
        <p:spPr>
          <a:xfrm flipV="1">
            <a:off x="4357686" y="4714884"/>
            <a:ext cx="714380" cy="28575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ástupný symbol pro obsah 2"/>
          <p:cNvSpPr txBox="1">
            <a:spLocks/>
          </p:cNvSpPr>
          <p:nvPr/>
        </p:nvSpPr>
        <p:spPr>
          <a:xfrm>
            <a:off x="500034" y="3571876"/>
            <a:ext cx="5715040" cy="50006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1"/>
              </a:buClr>
              <a:buSzPct val="70000"/>
            </a:pPr>
            <a:r>
              <a:rPr lang="cs-CZ" sz="2800" dirty="0" smtClean="0"/>
              <a:t>Jedna BUŇKA</a:t>
            </a:r>
            <a:endParaRPr kumimoji="0" lang="cs-CZ" sz="2800" b="1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cxnSp>
        <p:nvCxnSpPr>
          <p:cNvPr id="20" name="Přímá spojovací šipka 19"/>
          <p:cNvCxnSpPr/>
          <p:nvPr/>
        </p:nvCxnSpPr>
        <p:spPr>
          <a:xfrm rot="10800000">
            <a:off x="1214414" y="3643314"/>
            <a:ext cx="1071570" cy="142876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bdélník 21"/>
          <p:cNvSpPr/>
          <p:nvPr/>
        </p:nvSpPr>
        <p:spPr>
          <a:xfrm>
            <a:off x="571472" y="3500438"/>
            <a:ext cx="571504" cy="214314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 animBg="1"/>
      <p:bldP spid="19" grpId="0"/>
      <p:bldP spid="22" grpId="0" animBg="1"/>
    </p:bld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171</Words>
  <Application>Microsoft Office PowerPoint</Application>
  <PresentationFormat>Předvádění na obrazovce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Motiv sady Office</vt:lpstr>
      <vt:lpstr>Microsoft       Excel 2007</vt:lpstr>
      <vt:lpstr>Snímek 2</vt:lpstr>
      <vt:lpstr>Historie</vt:lpstr>
      <vt:lpstr>Spuštění MS Excel 2007</vt:lpstr>
      <vt:lpstr>Spuštění MS Excel 2007</vt:lpstr>
      <vt:lpstr>Po spuštění programu se zobrazí následující pracovní obrazovka Excelu: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Microsoft       Excel 2007</dc:title>
  <dc:creator>Honza</dc:creator>
  <cp:lastModifiedBy>Honza</cp:lastModifiedBy>
  <cp:revision>32</cp:revision>
  <dcterms:created xsi:type="dcterms:W3CDTF">2012-04-25T15:44:44Z</dcterms:created>
  <dcterms:modified xsi:type="dcterms:W3CDTF">2012-05-03T15:19:51Z</dcterms:modified>
</cp:coreProperties>
</file>